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</p:sldMasterIdLst>
  <p:notesMasterIdLst>
    <p:notesMasterId r:id="rId107"/>
  </p:notesMasterIdLst>
  <p:handoutMasterIdLst>
    <p:handoutMasterId r:id="rId108"/>
  </p:handoutMasterIdLst>
  <p:sldIdLst>
    <p:sldId id="974" r:id="rId2"/>
    <p:sldId id="548" r:id="rId3"/>
    <p:sldId id="975" r:id="rId4"/>
    <p:sldId id="976" r:id="rId5"/>
    <p:sldId id="977" r:id="rId6"/>
    <p:sldId id="978" r:id="rId7"/>
    <p:sldId id="979" r:id="rId8"/>
    <p:sldId id="980" r:id="rId9"/>
    <p:sldId id="981" r:id="rId10"/>
    <p:sldId id="984" r:id="rId11"/>
    <p:sldId id="985" r:id="rId12"/>
    <p:sldId id="986" r:id="rId13"/>
    <p:sldId id="987" r:id="rId14"/>
    <p:sldId id="988" r:id="rId15"/>
    <p:sldId id="989" r:id="rId16"/>
    <p:sldId id="990" r:id="rId17"/>
    <p:sldId id="991" r:id="rId18"/>
    <p:sldId id="1025" r:id="rId19"/>
    <p:sldId id="1073" r:id="rId20"/>
    <p:sldId id="1074" r:id="rId21"/>
    <p:sldId id="1075" r:id="rId22"/>
    <p:sldId id="993" r:id="rId23"/>
    <p:sldId id="994" r:id="rId24"/>
    <p:sldId id="995" r:id="rId25"/>
    <p:sldId id="996" r:id="rId26"/>
    <p:sldId id="1004" r:id="rId27"/>
    <p:sldId id="998" r:id="rId28"/>
    <p:sldId id="999" r:id="rId29"/>
    <p:sldId id="1000" r:id="rId30"/>
    <p:sldId id="1001" r:id="rId31"/>
    <p:sldId id="1002" r:id="rId32"/>
    <p:sldId id="1003" r:id="rId33"/>
    <p:sldId id="1032" r:id="rId34"/>
    <p:sldId id="1041" r:id="rId35"/>
    <p:sldId id="1042" r:id="rId36"/>
    <p:sldId id="1038" r:id="rId37"/>
    <p:sldId id="1033" r:id="rId38"/>
    <p:sldId id="1012" r:id="rId39"/>
    <p:sldId id="1013" r:id="rId40"/>
    <p:sldId id="1104" r:id="rId41"/>
    <p:sldId id="1035" r:id="rId42"/>
    <p:sldId id="1036" r:id="rId43"/>
    <p:sldId id="1039" r:id="rId44"/>
    <p:sldId id="1040" r:id="rId45"/>
    <p:sldId id="1027" r:id="rId46"/>
    <p:sldId id="1043" r:id="rId47"/>
    <p:sldId id="1044" r:id="rId48"/>
    <p:sldId id="1052" r:id="rId49"/>
    <p:sldId id="1053" r:id="rId50"/>
    <p:sldId id="1054" r:id="rId51"/>
    <p:sldId id="1051" r:id="rId52"/>
    <p:sldId id="1045" r:id="rId53"/>
    <p:sldId id="1063" r:id="rId54"/>
    <p:sldId id="1055" r:id="rId55"/>
    <p:sldId id="1046" r:id="rId56"/>
    <p:sldId id="1029" r:id="rId57"/>
    <p:sldId id="1094" r:id="rId58"/>
    <p:sldId id="1095" r:id="rId59"/>
    <p:sldId id="1096" r:id="rId60"/>
    <p:sldId id="1097" r:id="rId61"/>
    <p:sldId id="1098" r:id="rId62"/>
    <p:sldId id="1047" r:id="rId63"/>
    <p:sldId id="1048" r:id="rId64"/>
    <p:sldId id="1061" r:id="rId65"/>
    <p:sldId id="1056" r:id="rId66"/>
    <p:sldId id="1058" r:id="rId67"/>
    <p:sldId id="1064" r:id="rId68"/>
    <p:sldId id="1049" r:id="rId69"/>
    <p:sldId id="1099" r:id="rId70"/>
    <p:sldId id="1077" r:id="rId71"/>
    <p:sldId id="1086" r:id="rId72"/>
    <p:sldId id="1078" r:id="rId73"/>
    <p:sldId id="1079" r:id="rId74"/>
    <p:sldId id="1082" r:id="rId75"/>
    <p:sldId id="1081" r:id="rId76"/>
    <p:sldId id="1080" r:id="rId77"/>
    <p:sldId id="1084" r:id="rId78"/>
    <p:sldId id="1083" r:id="rId79"/>
    <p:sldId id="1088" r:id="rId80"/>
    <p:sldId id="1085" r:id="rId81"/>
    <p:sldId id="1089" r:id="rId82"/>
    <p:sldId id="1057" r:id="rId83"/>
    <p:sldId id="1090" r:id="rId84"/>
    <p:sldId id="1059" r:id="rId85"/>
    <p:sldId id="1091" r:id="rId86"/>
    <p:sldId id="1023" r:id="rId87"/>
    <p:sldId id="1093" r:id="rId88"/>
    <p:sldId id="1024" r:id="rId89"/>
    <p:sldId id="972" r:id="rId90"/>
    <p:sldId id="1065" r:id="rId91"/>
    <p:sldId id="1066" r:id="rId92"/>
    <p:sldId id="1070" r:id="rId93"/>
    <p:sldId id="1069" r:id="rId94"/>
    <p:sldId id="1068" r:id="rId95"/>
    <p:sldId id="1067" r:id="rId96"/>
    <p:sldId id="1072" r:id="rId97"/>
    <p:sldId id="1071" r:id="rId98"/>
    <p:sldId id="1100" r:id="rId99"/>
    <p:sldId id="1102" r:id="rId100"/>
    <p:sldId id="1107" r:id="rId101"/>
    <p:sldId id="1108" r:id="rId102"/>
    <p:sldId id="1101" r:id="rId103"/>
    <p:sldId id="1105" r:id="rId104"/>
    <p:sldId id="1106" r:id="rId105"/>
    <p:sldId id="1076" r:id="rId106"/>
  </p:sldIdLst>
  <p:sldSz cx="12192000" cy="6858000"/>
  <p:notesSz cx="9928225" cy="6797675"/>
  <p:defaultTextStyle>
    <a:defPPr>
      <a:defRPr lang="el-G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1">
          <p15:clr>
            <a:srgbClr val="A4A3A4"/>
          </p15:clr>
        </p15:guide>
        <p15:guide id="2" pos="312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6DA9"/>
    <a:srgbClr val="7A8DBC"/>
    <a:srgbClr val="6F89CB"/>
    <a:srgbClr val="5977C3"/>
    <a:srgbClr val="5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80" autoAdjust="0"/>
    <p:restoredTop sz="94649"/>
  </p:normalViewPr>
  <p:slideViewPr>
    <p:cSldViewPr>
      <p:cViewPr>
        <p:scale>
          <a:sx n="60" d="100"/>
          <a:sy n="60" d="100"/>
        </p:scale>
        <p:origin x="2640" y="11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19" d="100"/>
          <a:sy n="119" d="100"/>
        </p:scale>
        <p:origin x="-1998" y="-102"/>
      </p:cViewPr>
      <p:guideLst>
        <p:guide orient="horz" pos="2141"/>
        <p:guide pos="312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handoutMaster" Target="handoutMasters/handout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125" cy="339725"/>
          </a:xfrm>
          <a:prstGeom prst="rect">
            <a:avLst/>
          </a:prstGeom>
        </p:spPr>
        <p:txBody>
          <a:bodyPr vert="horz" lIns="91010" tIns="45505" rIns="91010" bIns="45505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sz="quarter" idx="1"/>
          </p:nvPr>
        </p:nvSpPr>
        <p:spPr>
          <a:xfrm>
            <a:off x="5622925" y="0"/>
            <a:ext cx="4303713" cy="339725"/>
          </a:xfrm>
          <a:prstGeom prst="rect">
            <a:avLst/>
          </a:prstGeom>
        </p:spPr>
        <p:txBody>
          <a:bodyPr vert="horz" lIns="91010" tIns="45505" rIns="91010" bIns="45505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7E4BFB10-A1C1-43B5-B7F0-B9EB54ACC98D}" type="datetimeFigureOut">
              <a:rPr lang="el-GR"/>
              <a:pPr>
                <a:defRPr/>
              </a:pPr>
              <a:t>21/6/2022</a:t>
            </a:fld>
            <a:endParaRPr lang="el-GR"/>
          </a:p>
        </p:txBody>
      </p:sp>
      <p:sp>
        <p:nvSpPr>
          <p:cNvPr id="4" name="Θέση υποσέλιδου 3"/>
          <p:cNvSpPr>
            <a:spLocks noGrp="1"/>
          </p:cNvSpPr>
          <p:nvPr>
            <p:ph type="ftr" sz="quarter" idx="2"/>
          </p:nvPr>
        </p:nvSpPr>
        <p:spPr>
          <a:xfrm>
            <a:off x="0" y="6456363"/>
            <a:ext cx="4302125" cy="339725"/>
          </a:xfrm>
          <a:prstGeom prst="rect">
            <a:avLst/>
          </a:prstGeom>
        </p:spPr>
        <p:txBody>
          <a:bodyPr vert="horz" lIns="91010" tIns="45505" rIns="91010" bIns="45505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5" name="Θέση αριθμού διαφάνειας 4"/>
          <p:cNvSpPr>
            <a:spLocks noGrp="1"/>
          </p:cNvSpPr>
          <p:nvPr>
            <p:ph type="sldNum" sz="quarter" idx="3"/>
          </p:nvPr>
        </p:nvSpPr>
        <p:spPr>
          <a:xfrm>
            <a:off x="5622925" y="6456363"/>
            <a:ext cx="4303713" cy="339725"/>
          </a:xfrm>
          <a:prstGeom prst="rect">
            <a:avLst/>
          </a:prstGeom>
        </p:spPr>
        <p:txBody>
          <a:bodyPr vert="horz" lIns="91010" tIns="45505" rIns="91010" bIns="45505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22CA9C85-35FB-411A-B313-7FC1020D198C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06727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body"/>
          </p:nvPr>
        </p:nvSpPr>
        <p:spPr>
          <a:xfrm>
            <a:off x="1093788" y="3775075"/>
            <a:ext cx="8755062" cy="3576638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en-US" noProof="0"/>
              <a:t>Click to edit the notes format</a:t>
            </a:r>
          </a:p>
        </p:txBody>
      </p:sp>
      <p:sp>
        <p:nvSpPr>
          <p:cNvPr id="37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4749800" cy="396875"/>
          </a:xfrm>
          <a:prstGeom prst="rect">
            <a:avLst/>
          </a:prstGeom>
        </p:spPr>
        <p:txBody>
          <a:bodyPr lIns="0" tIns="0" rIns="0" bIns="0"/>
          <a:lstStyle>
            <a:lvl1pPr fontAlgn="auto">
              <a:spcBef>
                <a:spcPts val="0"/>
              </a:spcBef>
              <a:spcAft>
                <a:spcPts val="0"/>
              </a:spcAft>
              <a:defRPr sz="1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+mn-cs"/>
              </a:defRPr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371" name="PlaceHolder 3"/>
          <p:cNvSpPr>
            <a:spLocks noGrp="1"/>
          </p:cNvSpPr>
          <p:nvPr>
            <p:ph type="dt"/>
          </p:nvPr>
        </p:nvSpPr>
        <p:spPr>
          <a:xfrm>
            <a:off x="6194425" y="0"/>
            <a:ext cx="4749800" cy="396875"/>
          </a:xfrm>
          <a:prstGeom prst="rect">
            <a:avLst/>
          </a:prstGeom>
        </p:spPr>
        <p:txBody>
          <a:bodyPr lIns="0" tIns="0" rIns="0" bIns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+mn-cs"/>
              </a:defRPr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372" name="PlaceHolder 4"/>
          <p:cNvSpPr>
            <a:spLocks noGrp="1"/>
          </p:cNvSpPr>
          <p:nvPr>
            <p:ph type="ftr"/>
          </p:nvPr>
        </p:nvSpPr>
        <p:spPr>
          <a:xfrm>
            <a:off x="0" y="7551738"/>
            <a:ext cx="4749800" cy="396875"/>
          </a:xfrm>
          <a:prstGeom prst="rect">
            <a:avLst/>
          </a:prstGeom>
        </p:spPr>
        <p:txBody>
          <a:bodyPr lIns="0" tIns="0" rIns="0" bIns="0" anchor="b"/>
          <a:lstStyle>
            <a:lvl1pPr fontAlgn="auto">
              <a:spcBef>
                <a:spcPts val="0"/>
              </a:spcBef>
              <a:spcAft>
                <a:spcPts val="0"/>
              </a:spcAft>
              <a:defRPr sz="1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+mn-cs"/>
              </a:defRPr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373" name="PlaceHolder 5"/>
          <p:cNvSpPr>
            <a:spLocks noGrp="1"/>
          </p:cNvSpPr>
          <p:nvPr>
            <p:ph type="sldNum"/>
          </p:nvPr>
        </p:nvSpPr>
        <p:spPr>
          <a:xfrm>
            <a:off x="6194425" y="7551738"/>
            <a:ext cx="4749800" cy="396875"/>
          </a:xfrm>
          <a:prstGeom prst="rect">
            <a:avLst/>
          </a:prstGeom>
        </p:spPr>
        <p:txBody>
          <a:bodyPr lIns="0" tIns="0" rIns="0" bIns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+mn-cs"/>
              </a:defRPr>
            </a:lvl1pPr>
          </a:lstStyle>
          <a:p>
            <a:pPr>
              <a:defRPr/>
            </a:pPr>
            <a:fld id="{F1B5A461-6C88-47A3-BC6D-7462AFA41C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090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742950" indent="-28575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143000" indent="-228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600200" indent="-228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57400" indent="-228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1748" y="1268760"/>
            <a:ext cx="9073008" cy="1656184"/>
          </a:xfr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lang="en-US" sz="6000" b="1" dirty="0">
                <a:solidFill>
                  <a:srgbClr val="556DA9"/>
                </a:solidFill>
                <a:latin typeface="Arial" pitchFamily="34" charset="0"/>
              </a:defRPr>
            </a:lvl1pPr>
          </a:lstStyle>
          <a:p>
            <a:r>
              <a:rPr lang="el-GR" dirty="0"/>
              <a:t>Στυλ κύριου τίτλου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2252" y="3602038"/>
            <a:ext cx="9072000" cy="1655762"/>
          </a:xfrm>
        </p:spPr>
        <p:txBody>
          <a:bodyPr/>
          <a:lstStyle>
            <a:lvl1pPr marL="0" indent="0" algn="ctr">
              <a:buNone/>
              <a:defRPr lang="en-US" sz="2400" b="1" dirty="0">
                <a:solidFill>
                  <a:srgbClr val="556DA9"/>
                </a:solidFill>
                <a:latin typeface="Arial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 dirty="0"/>
              <a:t>Στυλ κύριου υπότιτλου</a:t>
            </a:r>
            <a:endParaRPr lang="en-US" dirty="0"/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43925" y="6356350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ECE8AA-EB86-4AF5-BC18-A66EC7CD4617}" type="slidenum">
              <a:rPr lang="el-GR"/>
              <a:pPr>
                <a:defRPr/>
              </a:pPr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057377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15480" y="1825625"/>
            <a:ext cx="9865096" cy="4351338"/>
          </a:xfrm>
        </p:spPr>
        <p:txBody>
          <a:bodyPr vert="eaVert"/>
          <a:lstStyle>
            <a:lvl1pPr marL="324000" indent="-324000">
              <a:defRPr sz="2800"/>
            </a:lvl1pPr>
            <a:lvl2pPr marL="648000" indent="-324000">
              <a:buFont typeface="Arial" pitchFamily="34" charset="0"/>
              <a:buChar char="•"/>
              <a:defRPr/>
            </a:lvl2pPr>
            <a:lvl3pPr marL="972000" indent="-324000">
              <a:buFont typeface="Arial" pitchFamily="34" charset="0"/>
              <a:buChar char="•"/>
              <a:defRPr sz="2000"/>
            </a:lvl3pPr>
            <a:lvl4pPr marL="1296000" indent="-324000">
              <a:buFont typeface="Arial" pitchFamily="34" charset="0"/>
              <a:buChar char="•"/>
              <a:defRPr/>
            </a:lvl4pPr>
            <a:lvl5pPr marL="1620000" indent="-324000">
              <a:buFont typeface="Arial" pitchFamily="34" charset="0"/>
              <a:buChar char="•"/>
              <a:defRPr/>
            </a:lvl5pPr>
          </a:lstStyle>
          <a:p>
            <a:pPr lvl="0"/>
            <a:r>
              <a:rPr lang="el-GR"/>
              <a:t>Στυλ υποδείγματος κειμένου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415480" y="365125"/>
            <a:ext cx="7527352" cy="1325563"/>
          </a:xfr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4800" b="1" dirty="0">
                <a:solidFill>
                  <a:srgbClr val="556DA9"/>
                </a:solidFill>
                <a:latin typeface="Arial" pitchFamily="34" charset="0"/>
              </a:defRPr>
            </a:lvl1pPr>
          </a:lstStyle>
          <a:p>
            <a:r>
              <a:rPr lang="el-GR" dirty="0"/>
              <a:t>Στυλ κύριου τίτλου</a:t>
            </a:r>
            <a:endParaRPr lang="en-US" dirty="0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249582-D06A-4368-9C9F-682137577592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62387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15480" y="1825625"/>
            <a:ext cx="7632848" cy="4351338"/>
          </a:xfrm>
        </p:spPr>
        <p:txBody>
          <a:bodyPr vert="eaVert"/>
          <a:lstStyle>
            <a:lvl1pPr marL="324000" indent="-324000">
              <a:defRPr sz="2800"/>
            </a:lvl1pPr>
            <a:lvl2pPr marL="648000" indent="-324000">
              <a:buFont typeface="Arial" pitchFamily="34" charset="0"/>
              <a:buChar char="•"/>
              <a:defRPr/>
            </a:lvl2pPr>
            <a:lvl3pPr marL="972000" indent="-324000">
              <a:buFont typeface="Arial" pitchFamily="34" charset="0"/>
              <a:buChar char="•"/>
              <a:defRPr sz="2000"/>
            </a:lvl3pPr>
            <a:lvl4pPr marL="1296000" indent="-324000">
              <a:buFont typeface="Arial" pitchFamily="34" charset="0"/>
              <a:buChar char="•"/>
              <a:defRPr/>
            </a:lvl4pPr>
            <a:lvl5pPr marL="1620000" indent="-324000">
              <a:buFont typeface="Arial" pitchFamily="34" charset="0"/>
              <a:buChar char="•"/>
              <a:defRPr/>
            </a:lvl5pPr>
          </a:lstStyle>
          <a:p>
            <a:pPr lvl="0"/>
            <a:r>
              <a:rPr lang="el-GR"/>
              <a:t>Στυλ υποδείγματος κειμένου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 dirty="0"/>
          </a:p>
        </p:txBody>
      </p:sp>
      <p:sp>
        <p:nvSpPr>
          <p:cNvPr id="7" name="Vertical Title 1"/>
          <p:cNvSpPr>
            <a:spLocks noGrp="1"/>
          </p:cNvSpPr>
          <p:nvPr>
            <p:ph type="title" orient="vert"/>
          </p:nvPr>
        </p:nvSpPr>
        <p:spPr>
          <a:xfrm>
            <a:off x="9048328" y="1844823"/>
            <a:ext cx="2305472" cy="4332139"/>
          </a:xfrm>
        </p:spPr>
        <p:txBody>
          <a:bodyPr vert="eaVert"/>
          <a:lstStyle>
            <a:lvl1pPr>
              <a:defRPr sz="3600" b="1">
                <a:solidFill>
                  <a:srgbClr val="556DA9"/>
                </a:solidFill>
              </a:defRPr>
            </a:lvl1pPr>
          </a:lstStyle>
          <a:p>
            <a:r>
              <a:rPr lang="el-GR" dirty="0"/>
              <a:t>Στυλ κύριου τίτλου</a:t>
            </a:r>
            <a:endParaRPr lang="en-US" dirty="0"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D1326E-B620-44B2-A99C-90E924176F9A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96335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741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43472" y="404664"/>
            <a:ext cx="7521480" cy="1325160"/>
          </a:xfr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4800" b="1" dirty="0">
                <a:solidFill>
                  <a:srgbClr val="556DA9"/>
                </a:solidFill>
                <a:latin typeface="Arial" pitchFamily="34" charset="0"/>
              </a:defRPr>
            </a:lvl1pPr>
          </a:lstStyle>
          <a:p>
            <a:r>
              <a:rPr lang="el-GR" dirty="0"/>
              <a:t>Στυλ κύριου τίτλου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1343472" y="1988840"/>
            <a:ext cx="10009188" cy="4249737"/>
          </a:xfrm>
        </p:spPr>
        <p:txBody>
          <a:bodyPr/>
          <a:lstStyle>
            <a:lvl1pPr marL="324000" indent="-324000">
              <a:defRPr sz="2800"/>
            </a:lvl1pPr>
            <a:lvl2pPr marL="648000" indent="-324000">
              <a:buFont typeface="Arial" pitchFamily="34" charset="0"/>
              <a:buChar char="•"/>
              <a:defRPr/>
            </a:lvl2pPr>
            <a:lvl3pPr marL="972000" indent="-324000">
              <a:buFont typeface="Arial" pitchFamily="34" charset="0"/>
              <a:buChar char="•"/>
              <a:defRPr sz="2000"/>
            </a:lvl3pPr>
            <a:lvl4pPr marL="1296000" indent="-324000">
              <a:buFont typeface="Arial" pitchFamily="34" charset="0"/>
              <a:buChar char="•"/>
              <a:defRPr/>
            </a:lvl4pPr>
            <a:lvl5pPr marL="1620000" indent="-324000">
              <a:buFont typeface="Arial" pitchFamily="34" charset="0"/>
              <a:buChar char="•"/>
              <a:defRPr sz="1600"/>
            </a:lvl5pPr>
          </a:lstStyle>
          <a:p>
            <a:pPr lvl="0"/>
            <a:r>
              <a:rPr lang="el-GR"/>
              <a:t>Στυλ υποδείγματος κειμένου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l-GR" dirty="0"/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7A270A-E653-4AD2-9076-9115A24AE536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54146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343472" y="1709738"/>
            <a:ext cx="10003978" cy="2852737"/>
          </a:xfrm>
        </p:spPr>
        <p:txBody>
          <a:bodyPr anchor="b"/>
          <a:lstStyle>
            <a:lvl1pPr>
              <a:defRPr sz="6000" b="1">
                <a:solidFill>
                  <a:srgbClr val="556DA9"/>
                </a:solidFill>
              </a:defRPr>
            </a:lvl1pPr>
          </a:lstStyle>
          <a:p>
            <a:r>
              <a:rPr lang="el-GR" dirty="0"/>
              <a:t>Στυλ κύριου τίτλου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43472" y="4589463"/>
            <a:ext cx="1000397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υποδείγματος κειμένου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13054C-0ECE-4771-A30E-5D463CABA6B7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69756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15480" y="365125"/>
            <a:ext cx="7527352" cy="1325563"/>
          </a:xfr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4800" b="1" dirty="0">
                <a:solidFill>
                  <a:srgbClr val="556DA9"/>
                </a:solidFill>
                <a:latin typeface="Arial" pitchFamily="34" charset="0"/>
              </a:defRPr>
            </a:lvl1pPr>
          </a:lstStyle>
          <a:p>
            <a:r>
              <a:rPr lang="el-GR" dirty="0"/>
              <a:t>Στυλ κύριου τίτλου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1415480" y="1844824"/>
            <a:ext cx="4752528" cy="4320000"/>
          </a:xfrm>
        </p:spPr>
        <p:txBody>
          <a:bodyPr/>
          <a:lstStyle>
            <a:lvl1pPr marL="324000" indent="-324000">
              <a:defRPr sz="2800"/>
            </a:lvl1pPr>
            <a:lvl2pPr marL="648000" indent="-324000">
              <a:buFont typeface="Arial" pitchFamily="34" charset="0"/>
              <a:buChar char="•"/>
              <a:defRPr/>
            </a:lvl2pPr>
            <a:lvl3pPr marL="972000" indent="-324000">
              <a:buFont typeface="Arial" pitchFamily="34" charset="0"/>
              <a:buChar char="•"/>
              <a:defRPr sz="2000"/>
            </a:lvl3pPr>
            <a:lvl4pPr marL="1296000" indent="-324000">
              <a:buFont typeface="Arial" pitchFamily="34" charset="0"/>
              <a:buChar char="•"/>
              <a:defRPr/>
            </a:lvl4pPr>
            <a:lvl5pPr marL="1620000" indent="-324000">
              <a:buFont typeface="Arial" pitchFamily="34" charset="0"/>
              <a:buChar char="•"/>
              <a:defRPr sz="1600"/>
            </a:lvl5pPr>
          </a:lstStyle>
          <a:p>
            <a:pPr lvl="0"/>
            <a:r>
              <a:rPr lang="el-GR"/>
              <a:t>Στυλ υποδείγματος κειμένου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l-GR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2"/>
          </p:nvPr>
        </p:nvSpPr>
        <p:spPr>
          <a:xfrm>
            <a:off x="6527519" y="1844824"/>
            <a:ext cx="4753057" cy="4320629"/>
          </a:xfrm>
        </p:spPr>
        <p:txBody>
          <a:bodyPr/>
          <a:lstStyle>
            <a:lvl1pPr marL="324000" indent="-324000">
              <a:defRPr sz="2800"/>
            </a:lvl1pPr>
            <a:lvl2pPr marL="648000" indent="-324000">
              <a:buFont typeface="Arial" pitchFamily="34" charset="0"/>
              <a:buChar char="•"/>
              <a:defRPr/>
            </a:lvl2pPr>
            <a:lvl3pPr marL="972000" indent="-324000">
              <a:buFont typeface="Arial" pitchFamily="34" charset="0"/>
              <a:buChar char="•"/>
              <a:defRPr sz="2000"/>
            </a:lvl3pPr>
            <a:lvl4pPr marL="1296000" indent="-324000">
              <a:buFont typeface="Arial" pitchFamily="34" charset="0"/>
              <a:buChar char="•"/>
              <a:defRPr/>
            </a:lvl4pPr>
            <a:lvl5pPr marL="1620000" indent="-324000">
              <a:buFont typeface="Arial" pitchFamily="34" charset="0"/>
              <a:buChar char="•"/>
              <a:defRPr sz="1600"/>
            </a:lvl5pPr>
          </a:lstStyle>
          <a:p>
            <a:pPr lvl="0"/>
            <a:r>
              <a:rPr lang="el-GR"/>
              <a:t>Στυλ υποδείγματος κειμένου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l-GR" dirty="0"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699972-E22E-4654-8B8C-AF9E2CB93B5A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6053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15480" y="365125"/>
            <a:ext cx="7527352" cy="1325563"/>
          </a:xfr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4800" b="1" dirty="0">
                <a:solidFill>
                  <a:srgbClr val="556DA9"/>
                </a:solidFill>
                <a:latin typeface="Arial" pitchFamily="34" charset="0"/>
              </a:defRPr>
            </a:lvl1pPr>
          </a:lstStyle>
          <a:p>
            <a:r>
              <a:rPr lang="el-GR" dirty="0"/>
              <a:t>Στυλ κύριου τίτλου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1415480" y="2564755"/>
            <a:ext cx="4752000" cy="3672000"/>
          </a:xfrm>
        </p:spPr>
        <p:txBody>
          <a:bodyPr/>
          <a:lstStyle>
            <a:lvl1pPr marL="324000" indent="-324000">
              <a:defRPr sz="2800"/>
            </a:lvl1pPr>
            <a:lvl2pPr marL="648000" indent="-324000">
              <a:buFont typeface="Arial" pitchFamily="34" charset="0"/>
              <a:buChar char="•"/>
              <a:defRPr/>
            </a:lvl2pPr>
            <a:lvl3pPr marL="972000" indent="-324000">
              <a:buFont typeface="Arial" pitchFamily="34" charset="0"/>
              <a:buChar char="•"/>
              <a:defRPr sz="2000"/>
            </a:lvl3pPr>
            <a:lvl4pPr marL="1296000" indent="-324000">
              <a:buFont typeface="Arial" pitchFamily="34" charset="0"/>
              <a:buChar char="•"/>
              <a:defRPr/>
            </a:lvl4pPr>
            <a:lvl5pPr marL="1620000" indent="-324000">
              <a:buFont typeface="Arial" pitchFamily="34" charset="0"/>
              <a:buChar char="•"/>
              <a:defRPr sz="1600"/>
            </a:lvl5pPr>
          </a:lstStyle>
          <a:p>
            <a:pPr lvl="0"/>
            <a:r>
              <a:rPr lang="el-GR"/>
              <a:t>Στυλ υποδείγματος κειμένου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l-GR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2"/>
          </p:nvPr>
        </p:nvSpPr>
        <p:spPr>
          <a:xfrm>
            <a:off x="6528575" y="2564755"/>
            <a:ext cx="4752000" cy="3672557"/>
          </a:xfrm>
        </p:spPr>
        <p:txBody>
          <a:bodyPr/>
          <a:lstStyle>
            <a:lvl1pPr marL="324000" indent="-324000">
              <a:defRPr sz="2800"/>
            </a:lvl1pPr>
            <a:lvl2pPr marL="648000" indent="-324000">
              <a:buFont typeface="Arial" pitchFamily="34" charset="0"/>
              <a:buChar char="•"/>
              <a:defRPr/>
            </a:lvl2pPr>
            <a:lvl3pPr marL="972000" indent="-324000">
              <a:buFont typeface="Arial" pitchFamily="34" charset="0"/>
              <a:buChar char="•"/>
              <a:defRPr sz="2000"/>
            </a:lvl3pPr>
            <a:lvl4pPr marL="1296000" indent="-324000">
              <a:buFont typeface="Arial" pitchFamily="34" charset="0"/>
              <a:buChar char="•"/>
              <a:defRPr/>
            </a:lvl4pPr>
            <a:lvl5pPr marL="1620000" indent="-324000">
              <a:buFont typeface="Arial" pitchFamily="34" charset="0"/>
              <a:buChar char="•"/>
              <a:defRPr sz="1600"/>
            </a:lvl5pPr>
          </a:lstStyle>
          <a:p>
            <a:pPr lvl="0"/>
            <a:r>
              <a:rPr lang="el-GR"/>
              <a:t>Στυλ υποδείγματος κειμένου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l-GR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1415479" y="1753022"/>
            <a:ext cx="4752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υποδείγματος κειμένου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8576" y="1753022"/>
            <a:ext cx="4752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υποδείγματος κειμένου</a:t>
            </a:r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19840A-DF05-4057-84CA-7EFE2A1ADCF2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26429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15480" y="365125"/>
            <a:ext cx="7527352" cy="1325563"/>
          </a:xfr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lang="en-US" sz="4800" b="1" dirty="0">
                <a:solidFill>
                  <a:srgbClr val="556DA9"/>
                </a:solidFill>
                <a:latin typeface="Arial" pitchFamily="34" charset="0"/>
              </a:defRPr>
            </a:lvl1pPr>
          </a:lstStyle>
          <a:p>
            <a:r>
              <a:rPr lang="el-GR" dirty="0"/>
              <a:t>Στυλ κύριου τίτλου</a:t>
            </a:r>
            <a:endParaRPr lang="en-US" dirty="0"/>
          </a:p>
        </p:txBody>
      </p:sp>
      <p:sp>
        <p:nvSpPr>
          <p:cNvPr id="3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C0C609-90B0-4BB8-8EC5-0EA5637212F7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22080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Κεν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64B732-CE0D-4255-9EFB-42126B249451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1766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371600" y="457200"/>
            <a:ext cx="3932238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algn="l" rtl="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000" b="1" dirty="0">
                <a:solidFill>
                  <a:srgbClr val="556DA9"/>
                </a:solidFill>
                <a:latin typeface="Arial" pitchFamily="34" charset="0"/>
              </a:rPr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519936" y="987425"/>
            <a:ext cx="5835452" cy="4889847"/>
          </a:xfrm>
        </p:spPr>
        <p:txBody>
          <a:bodyPr/>
          <a:lstStyle>
            <a:lvl1pPr marL="324000" indent="-324000">
              <a:defRPr sz="2800"/>
            </a:lvl1pPr>
            <a:lvl2pPr marL="648000" indent="-324000">
              <a:buFont typeface="Arial" pitchFamily="34" charset="0"/>
              <a:buChar char="•"/>
              <a:defRPr sz="2400"/>
            </a:lvl2pPr>
            <a:lvl3pPr marL="972000" indent="-324000">
              <a:buFont typeface="Arial" pitchFamily="34" charset="0"/>
              <a:buChar char="•"/>
              <a:defRPr sz="2000"/>
            </a:lvl3pPr>
            <a:lvl4pPr marL="1296000" indent="-324000">
              <a:buFont typeface="Arial" pitchFamily="34" charset="0"/>
              <a:buChar char="•"/>
              <a:defRPr sz="1800"/>
            </a:lvl4pPr>
            <a:lvl5pPr marL="1620000" indent="-324000">
              <a:buFont typeface="Arial" pitchFamily="34" charset="0"/>
              <a:buChar char="•"/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l-GR"/>
              <a:t>Στυλ υποδείγματος κειμένου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75" y="2057400"/>
            <a:ext cx="3932237" cy="3811588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υποδείγματος κειμένου</a:t>
            </a:r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4D0BBF-25F7-456D-9C3C-8DFCBD81A490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14963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371600" y="457200"/>
            <a:ext cx="3932238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algn="l" rtl="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000" b="1" kern="1200" dirty="0">
                <a:solidFill>
                  <a:srgbClr val="556DA9"/>
                </a:solidFill>
                <a:latin typeface="Arial" pitchFamily="34" charset="0"/>
                <a:ea typeface="+mn-ea"/>
                <a:cs typeface="Arial" pitchFamily="34" charset="0"/>
              </a:rPr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75" y="2057400"/>
            <a:ext cx="3932237" cy="3811588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υποδείγματος κειμένου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5540424" y="1003647"/>
            <a:ext cx="581216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l-GR" noProof="0"/>
              <a:t>Κάντε κλικ στο εικονίδιο για να προσθέσετε μια εικόνα</a:t>
            </a:r>
            <a:endParaRPr lang="en-US" noProof="0"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F63508-37EA-4B68-8355-40D506965847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648996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E:\fotinip\MULTIDRONE\presentations\wave.png"/>
          <p:cNvPicPr>
            <a:picLocks noChangeAspect="1" noChangeArrowheads="1"/>
          </p:cNvPicPr>
          <p:nvPr/>
        </p:nvPicPr>
        <p:blipFill>
          <a:blip r:embed="rId1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08920"/>
            <a:ext cx="12192000" cy="447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PlaceHolder 5"/>
          <p:cNvSpPr>
            <a:spLocks noGrp="1"/>
          </p:cNvSpPr>
          <p:nvPr>
            <p:ph type="title"/>
          </p:nvPr>
        </p:nvSpPr>
        <p:spPr>
          <a:xfrm>
            <a:off x="1316038" y="365125"/>
            <a:ext cx="7521575" cy="1325563"/>
          </a:xfrm>
          <a:prstGeom prst="rect">
            <a:avLst/>
          </a:prstGeom>
        </p:spPr>
        <p:txBody>
          <a:bodyPr anchor="ctr"/>
          <a:lstStyle/>
          <a:p>
            <a:r>
              <a:rPr lang="el-GR" dirty="0"/>
              <a:t>Στυλ κύριου τίτλου</a:t>
            </a:r>
            <a:endParaRPr lang="en-US" dirty="0"/>
          </a:p>
        </p:txBody>
      </p:sp>
      <p:sp>
        <p:nvSpPr>
          <p:cNvPr id="56" name="PlaceHolder 6"/>
          <p:cNvSpPr>
            <a:spLocks noGrp="1"/>
          </p:cNvSpPr>
          <p:nvPr>
            <p:ph type="body"/>
          </p:nvPr>
        </p:nvSpPr>
        <p:spPr>
          <a:xfrm>
            <a:off x="1316038" y="1825625"/>
            <a:ext cx="10037762" cy="4351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the outline text format</a:t>
            </a:r>
          </a:p>
          <a:p>
            <a:pPr lvl="1"/>
            <a:r>
              <a:rPr lang="en-US" dirty="0"/>
              <a:t>Second Outline Level</a:t>
            </a:r>
          </a:p>
          <a:p>
            <a:pPr lvl="2"/>
            <a:r>
              <a:rPr lang="en-US" dirty="0"/>
              <a:t>Third Outline Level</a:t>
            </a:r>
          </a:p>
          <a:p>
            <a:pPr lvl="3"/>
            <a:r>
              <a:rPr lang="en-US" dirty="0"/>
              <a:t>Fourth Outline Level</a:t>
            </a:r>
          </a:p>
          <a:p>
            <a:pPr lvl="4"/>
            <a:r>
              <a:rPr lang="en-US" dirty="0"/>
              <a:t>Fifth Outline Level</a:t>
            </a:r>
          </a:p>
          <a:p>
            <a:pPr lvl="5"/>
            <a:r>
              <a:rPr lang="en-US" dirty="0"/>
              <a:t>Sixth Outline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3925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D4EB47ED-F540-4B97-B026-1CFB7E01CCB6}" type="slidenum">
              <a:rPr lang="el-GR"/>
              <a:pPr>
                <a:defRPr/>
              </a:pPr>
              <a:t>‹#›</a:t>
            </a:fld>
            <a:endParaRPr lang="el-GR"/>
          </a:p>
        </p:txBody>
      </p:sp>
      <p:pic>
        <p:nvPicPr>
          <p:cNvPr id="1031" name="Picture 2"/>
          <p:cNvPicPr>
            <a:picLocks noChangeAspect="1" noChangeArrowheads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aturation sat="20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4202" y="116632"/>
            <a:ext cx="2100470" cy="126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Θέση κειμένου 5"/>
          <p:cNvSpPr txBox="1">
            <a:spLocks/>
          </p:cNvSpPr>
          <p:nvPr userDrawn="1"/>
        </p:nvSpPr>
        <p:spPr>
          <a:xfrm>
            <a:off x="4282691" y="6357875"/>
            <a:ext cx="4104456" cy="363600"/>
          </a:xfrm>
          <a:prstGeom prst="rect">
            <a:avLst/>
          </a:prstGeom>
        </p:spPr>
        <p:txBody>
          <a:bodyPr anchor="ctr"/>
          <a:lstStyle>
            <a:lvl1pPr marL="10795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lang="el-GR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endParaRPr lang="el-GR" dirty="0"/>
          </a:p>
        </p:txBody>
      </p:sp>
      <p:pic>
        <p:nvPicPr>
          <p:cNvPr id="3" name="Picture 3" descr="E:\fotinip\AIIA-CVML\LOGO1-sideletters_bold_lighter.png"/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47" b="5032"/>
          <a:stretch/>
        </p:blipFill>
        <p:spPr bwMode="auto">
          <a:xfrm>
            <a:off x="263350" y="6237368"/>
            <a:ext cx="2790600" cy="5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4" r:id="rId8"/>
    <p:sldLayoutId id="2147483695" r:id="rId9"/>
    <p:sldLayoutId id="2147483692" r:id="rId10"/>
    <p:sldLayoutId id="2147483693" r:id="rId11"/>
    <p:sldLayoutId id="2147483696" r:id="rId1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US" sz="4800" b="1" dirty="0">
          <a:solidFill>
            <a:srgbClr val="556DA9"/>
          </a:solidFill>
          <a:latin typeface="Arial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>
          <a:solidFill>
            <a:srgbClr val="10253F"/>
          </a:solidFill>
          <a:latin typeface="Arial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>
          <a:solidFill>
            <a:srgbClr val="10253F"/>
          </a:solidFill>
          <a:latin typeface="Arial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>
          <a:solidFill>
            <a:srgbClr val="10253F"/>
          </a:solidFill>
          <a:latin typeface="Arial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>
          <a:solidFill>
            <a:srgbClr val="10253F"/>
          </a:solidFill>
          <a:latin typeface="Arial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>
          <a:solidFill>
            <a:srgbClr val="10253F"/>
          </a:solidFill>
          <a:latin typeface="Arial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>
          <a:solidFill>
            <a:srgbClr val="10253F"/>
          </a:solidFill>
          <a:latin typeface="Arial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>
          <a:solidFill>
            <a:srgbClr val="10253F"/>
          </a:solidFill>
          <a:latin typeface="Arial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>
          <a:solidFill>
            <a:srgbClr val="10253F"/>
          </a:solidFill>
          <a:latin typeface="Arial" pitchFamily="34" charset="0"/>
        </a:defRPr>
      </a:lvl9pPr>
    </p:titleStyle>
    <p:bodyStyle>
      <a:lvl1pPr marL="565150" indent="-4572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Arial" pitchFamily="34" charset="0"/>
        </a:defRPr>
      </a:lvl1pPr>
      <a:lvl2pPr marL="8001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200">
          <a:solidFill>
            <a:schemeClr val="tx1"/>
          </a:solidFill>
          <a:latin typeface="Arial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Arial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</a:defRPr>
      </a:lvl9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10.03820.pdf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h.github.io/posts/2015-08-Understanding-LSTMs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owardsdatascience.com/illustrated-guide-to-recurrent-neural-networks-79e5eb8049c9" TargetMode="External"/><Relationship Id="rId4" Type="http://schemas.openxmlformats.org/officeDocument/2006/relationships/image" Target="../media/image18.gi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eb.stanford.edu/class/cs224n/slides/cs224n-2019-lecture07-fancy-rnn.pdf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Processing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err="1" smtClean="0"/>
              <a:t>Dionisios</a:t>
            </a:r>
            <a:r>
              <a:rPr lang="en-US" dirty="0" smtClean="0"/>
              <a:t> </a:t>
            </a:r>
            <a:r>
              <a:rPr lang="en-US" dirty="0" err="1"/>
              <a:t>Karamouzas</a:t>
            </a: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Aristotle University of Thessaloniki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dionkara@ece.auth.gr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pc="-1" dirty="0">
                <a:uFill>
                  <a:solidFill>
                    <a:srgbClr val="FFFFFF"/>
                  </a:solidFill>
                </a:uFill>
              </a:rPr>
              <a:t>Version 1.2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l-G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61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13054C-0ECE-4771-A30E-5D463CABA6B7}" type="slidenum">
              <a:rPr lang="el-GR" smtClean="0"/>
              <a:pPr>
                <a:defRPr/>
              </a:pPr>
              <a:t>10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3471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- papers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729824"/>
            <a:ext cx="10009188" cy="4508753"/>
          </a:xfrm>
        </p:spPr>
        <p:txBody>
          <a:bodyPr/>
          <a:lstStyle/>
          <a:p>
            <a:r>
              <a:rPr lang="en-US" sz="1800" dirty="0" err="1"/>
              <a:t>Bahdanau</a:t>
            </a:r>
            <a:r>
              <a:rPr lang="en-US" sz="1800" dirty="0"/>
              <a:t>, </a:t>
            </a:r>
            <a:r>
              <a:rPr lang="en-US" sz="1800" dirty="0" err="1"/>
              <a:t>Dzmitry</a:t>
            </a:r>
            <a:r>
              <a:rPr lang="en-US" sz="1800" dirty="0"/>
              <a:t>, </a:t>
            </a:r>
            <a:r>
              <a:rPr lang="en-US" sz="1800" dirty="0" err="1"/>
              <a:t>Kyunghyun</a:t>
            </a:r>
            <a:r>
              <a:rPr lang="en-US" sz="1800" dirty="0"/>
              <a:t> Cho, and </a:t>
            </a:r>
            <a:r>
              <a:rPr lang="en-US" sz="1800" dirty="0" err="1"/>
              <a:t>Yoshua</a:t>
            </a:r>
            <a:r>
              <a:rPr lang="en-US" sz="1800" dirty="0"/>
              <a:t> </a:t>
            </a:r>
            <a:r>
              <a:rPr lang="en-US" sz="1800" dirty="0" err="1"/>
              <a:t>Bengio</a:t>
            </a:r>
            <a:r>
              <a:rPr lang="en-US" sz="1800" dirty="0"/>
              <a:t>. "Neural machine translation by jointly learning to align and translate." </a:t>
            </a:r>
            <a:r>
              <a:rPr lang="en-US" sz="1800" i="1" dirty="0" err="1"/>
              <a:t>arXiv</a:t>
            </a:r>
            <a:r>
              <a:rPr lang="en-US" sz="1800" i="1" dirty="0"/>
              <a:t> preprint arXiv:1409.0473</a:t>
            </a:r>
            <a:r>
              <a:rPr lang="en-US" sz="1800" dirty="0"/>
              <a:t> (2014).</a:t>
            </a:r>
          </a:p>
          <a:p>
            <a:r>
              <a:rPr lang="en-US" sz="1800" dirty="0" err="1"/>
              <a:t>Vaswani</a:t>
            </a:r>
            <a:r>
              <a:rPr lang="en-US" sz="1800" dirty="0"/>
              <a:t>, Ashish, et al. "Attention is all you need." </a:t>
            </a:r>
            <a:r>
              <a:rPr lang="en-US" sz="1800" i="1" dirty="0"/>
              <a:t>Advances in neural information processing systems</a:t>
            </a:r>
            <a:r>
              <a:rPr lang="en-US" sz="1800" dirty="0"/>
              <a:t> 30 (2017).</a:t>
            </a:r>
          </a:p>
          <a:p>
            <a:r>
              <a:rPr lang="en-US" sz="1800" dirty="0"/>
              <a:t>Weston, Jason, </a:t>
            </a:r>
            <a:r>
              <a:rPr lang="en-US" sz="1800" dirty="0" err="1"/>
              <a:t>Sumit</a:t>
            </a:r>
            <a:r>
              <a:rPr lang="en-US" sz="1800" dirty="0"/>
              <a:t> Chopra, and Antoine </a:t>
            </a:r>
            <a:r>
              <a:rPr lang="en-US" sz="1800" dirty="0" err="1"/>
              <a:t>Bordes</a:t>
            </a:r>
            <a:r>
              <a:rPr lang="en-US" sz="1800" dirty="0"/>
              <a:t>. "Memory networks." </a:t>
            </a:r>
            <a:r>
              <a:rPr lang="en-US" sz="1800" i="1" dirty="0" err="1"/>
              <a:t>arXiv</a:t>
            </a:r>
            <a:r>
              <a:rPr lang="en-US" sz="1800" i="1" dirty="0"/>
              <a:t> preprint arXiv:1410.3916</a:t>
            </a:r>
            <a:r>
              <a:rPr lang="en-US" sz="1800" dirty="0"/>
              <a:t> (2014).</a:t>
            </a:r>
          </a:p>
          <a:p>
            <a:r>
              <a:rPr lang="en-US" sz="1800" dirty="0"/>
              <a:t>Dai, Andrew M., and </a:t>
            </a:r>
            <a:r>
              <a:rPr lang="en-US" sz="1800" dirty="0" err="1"/>
              <a:t>Quoc</a:t>
            </a:r>
            <a:r>
              <a:rPr lang="en-US" sz="1800" dirty="0"/>
              <a:t> V. Le. "Semi-supervised sequence learning." </a:t>
            </a:r>
            <a:r>
              <a:rPr lang="en-US" sz="1800" i="1" dirty="0"/>
              <a:t>Advances in neural information processing systems</a:t>
            </a:r>
            <a:r>
              <a:rPr lang="en-US" sz="1800" dirty="0"/>
              <a:t> 28 (2015).</a:t>
            </a:r>
          </a:p>
          <a:p>
            <a:r>
              <a:rPr lang="en-US" sz="1800" dirty="0"/>
              <a:t>McCann, Bryan, et al. "Learned in translation: Contextualized word vectors." </a:t>
            </a:r>
            <a:r>
              <a:rPr lang="en-US" sz="1800" i="1" dirty="0"/>
              <a:t>Advances in neural information processing systems</a:t>
            </a:r>
            <a:r>
              <a:rPr lang="en-US" sz="1800" dirty="0"/>
              <a:t> 30 (2017).</a:t>
            </a:r>
          </a:p>
          <a:p>
            <a:r>
              <a:rPr lang="en-US" sz="1800" dirty="0"/>
              <a:t>Matthew E. Peters, Mark Neumann, </a:t>
            </a:r>
            <a:r>
              <a:rPr lang="en-US" sz="1800" dirty="0" err="1"/>
              <a:t>Mohit</a:t>
            </a:r>
            <a:r>
              <a:rPr lang="en-US" sz="1800" dirty="0"/>
              <a:t> </a:t>
            </a:r>
            <a:r>
              <a:rPr lang="en-US" sz="1800" dirty="0" err="1"/>
              <a:t>Iyyer</a:t>
            </a:r>
            <a:r>
              <a:rPr lang="en-US" sz="1800" dirty="0"/>
              <a:t>, Matt Gardner, Christopher Clark, Kenton Lee, and Luke </a:t>
            </a:r>
            <a:r>
              <a:rPr lang="en-US" sz="1800" dirty="0" err="1"/>
              <a:t>Zettlemoyer</a:t>
            </a:r>
            <a:r>
              <a:rPr lang="en-US" sz="1800" dirty="0"/>
              <a:t>. 2018. Deep Contextualized Word Representations. In </a:t>
            </a:r>
            <a:r>
              <a:rPr lang="en-US" sz="1800" i="1" dirty="0"/>
              <a:t>Proceedings of the 2018 Conference of the North American Chapter of the Association for Computational Linguistics: Human Language Technologies, Volume 1 (Long Papers)</a:t>
            </a:r>
            <a:r>
              <a:rPr lang="en-US" sz="1800" dirty="0"/>
              <a:t>, pages 2227–2237, New Orleans, Louisiana. Association for Computational Linguistics.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100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86846796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- papers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1800" dirty="0"/>
              <a:t>Radford, Alec, et al. "Improving language understanding by generative pre-training." (2018).</a:t>
            </a:r>
          </a:p>
          <a:p>
            <a:r>
              <a:rPr lang="en-US" sz="1800" dirty="0"/>
              <a:t>Devlin, Jacob, et al. "Bert: Pre-training of deep bidirectional transformers for language understanding." </a:t>
            </a:r>
            <a:r>
              <a:rPr lang="en-US" sz="1800" i="1" dirty="0" err="1"/>
              <a:t>arXiv</a:t>
            </a:r>
            <a:r>
              <a:rPr lang="en-US" sz="1800" i="1" dirty="0"/>
              <a:t> preprint arXiv:1810.04805</a:t>
            </a:r>
            <a:r>
              <a:rPr lang="en-US" sz="1800" dirty="0"/>
              <a:t> (2018).</a:t>
            </a:r>
          </a:p>
          <a:p>
            <a:r>
              <a:rPr lang="en-US" sz="1800" dirty="0" err="1"/>
              <a:t>Rumelhart</a:t>
            </a:r>
            <a:r>
              <a:rPr lang="en-US" sz="1800" dirty="0"/>
              <a:t>, David E., Geoffrey E. Hinton, and Ronald J. Williams. "Learning representations by back-propagating errors." </a:t>
            </a:r>
            <a:r>
              <a:rPr lang="en-US" sz="1800" i="1" dirty="0"/>
              <a:t>nature</a:t>
            </a:r>
            <a:r>
              <a:rPr lang="en-US" sz="1800" dirty="0"/>
              <a:t> 323.6088 (1986): 533-536.</a:t>
            </a:r>
          </a:p>
          <a:p>
            <a:r>
              <a:rPr lang="en-US" sz="1800" dirty="0" err="1"/>
              <a:t>Hochreiter</a:t>
            </a:r>
            <a:r>
              <a:rPr lang="en-US" sz="1800" dirty="0"/>
              <a:t>, Sepp, and Jürgen </a:t>
            </a:r>
            <a:r>
              <a:rPr lang="en-US" sz="1800" dirty="0" err="1"/>
              <a:t>Schmidhuber</a:t>
            </a:r>
            <a:r>
              <a:rPr lang="en-US" sz="1800" dirty="0"/>
              <a:t>. "Long short-term memory." </a:t>
            </a:r>
            <a:r>
              <a:rPr lang="en-US" sz="1800" i="1" dirty="0"/>
              <a:t>Neural computation</a:t>
            </a:r>
            <a:r>
              <a:rPr lang="en-US" sz="1800" dirty="0"/>
              <a:t> 9.8 (1997): 1735-1780.</a:t>
            </a:r>
          </a:p>
          <a:p>
            <a:r>
              <a:rPr lang="en-US" sz="1800" dirty="0"/>
              <a:t>Pennington, Jeffrey, Richard </a:t>
            </a:r>
            <a:r>
              <a:rPr lang="en-US" sz="1800" dirty="0" err="1"/>
              <a:t>Socher</a:t>
            </a:r>
            <a:r>
              <a:rPr lang="en-US" sz="1800" dirty="0"/>
              <a:t>, and Christopher D. Manning. "Glove: Global vectors for word representation." </a:t>
            </a:r>
            <a:r>
              <a:rPr lang="en-US" sz="1800" i="1" dirty="0"/>
              <a:t>Proceedings of the 2014 conference on empirical methods in natural language processing (EMNLP)</a:t>
            </a:r>
            <a:r>
              <a:rPr lang="en-US" sz="1800" dirty="0"/>
              <a:t>. 2014.</a:t>
            </a:r>
          </a:p>
          <a:p>
            <a:r>
              <a:rPr lang="en-US" sz="1800" dirty="0"/>
              <a:t>Bojanowski, Piotr, et al. "Enriching word vectors with </a:t>
            </a:r>
            <a:r>
              <a:rPr lang="en-US" sz="1800" dirty="0" err="1"/>
              <a:t>subword</a:t>
            </a:r>
            <a:r>
              <a:rPr lang="en-US" sz="1800" dirty="0"/>
              <a:t> information." </a:t>
            </a:r>
            <a:r>
              <a:rPr lang="en-US" sz="1800" i="1" dirty="0"/>
              <a:t>Transactions of the association for computational linguistics</a:t>
            </a:r>
            <a:r>
              <a:rPr lang="en-US" sz="1800" dirty="0"/>
              <a:t> 5 (2017): 135-146.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101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68587652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 - 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628800"/>
            <a:ext cx="10009188" cy="4609777"/>
          </a:xfrm>
        </p:spPr>
        <p:txBody>
          <a:bodyPr/>
          <a:lstStyle/>
          <a:p>
            <a:r>
              <a:rPr lang="en-US" sz="1800" dirty="0"/>
              <a:t>https://machinelearningmastery.com/natural-language-processing/</a:t>
            </a:r>
          </a:p>
          <a:p>
            <a:r>
              <a:rPr lang="en-US" sz="1800" dirty="0"/>
              <a:t>https://en.wikipedia.org/wiki/Natural_language_processing</a:t>
            </a:r>
          </a:p>
          <a:p>
            <a:r>
              <a:rPr lang="en-US" sz="1800" dirty="0"/>
              <a:t>https://en.wikipedia.org/wiki/PARRY</a:t>
            </a:r>
          </a:p>
          <a:p>
            <a:r>
              <a:rPr lang="en-US" sz="1800" dirty="0"/>
              <a:t>https://en.wikipedia.org/wiki/Head-driven_phrase_structure_grammar</a:t>
            </a:r>
          </a:p>
          <a:p>
            <a:r>
              <a:rPr lang="en-US" sz="1800" dirty="0"/>
              <a:t>https://www.ibm.com/cloud/learn/machine-learning</a:t>
            </a:r>
          </a:p>
          <a:p>
            <a:r>
              <a:rPr lang="en-US" sz="1800" dirty="0"/>
              <a:t>https://en.wikipedia.org/wiki/Machine_learning</a:t>
            </a:r>
          </a:p>
          <a:p>
            <a:r>
              <a:rPr lang="en-US" sz="1800" dirty="0"/>
              <a:t>https://en.wikipedia.org/wiki/Supervised_learning</a:t>
            </a:r>
          </a:p>
          <a:p>
            <a:r>
              <a:rPr lang="en-US" sz="1800" dirty="0"/>
              <a:t>https://machinelearningmastery.com/supervised-and-unsupervised-machine-learning-algorithms/</a:t>
            </a:r>
          </a:p>
          <a:p>
            <a:r>
              <a:rPr lang="en-US" sz="1800" dirty="0"/>
              <a:t>https://en.wikipedia.org/wiki/Unsupervised_learning</a:t>
            </a:r>
          </a:p>
          <a:p>
            <a:r>
              <a:rPr lang="en-US" sz="1800" dirty="0"/>
              <a:t>https://en.wikipedia.org/wiki/Artificial_neural_network</a:t>
            </a:r>
          </a:p>
          <a:p>
            <a:r>
              <a:rPr lang="en-US" sz="1800" dirty="0"/>
              <a:t>https://en.wikipedia.org/wiki/Deep_learning#History</a:t>
            </a:r>
          </a:p>
          <a:p>
            <a:r>
              <a:rPr lang="en-US" sz="1800" dirty="0"/>
              <a:t>https://ruder.io/a-review-of-the-recent-history-of-nlp/index.html#2001neurallanguagemodels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102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3966602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- 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628800"/>
            <a:ext cx="10009188" cy="4609777"/>
          </a:xfrm>
        </p:spPr>
        <p:txBody>
          <a:bodyPr/>
          <a:lstStyle/>
          <a:p>
            <a:r>
              <a:rPr lang="en-US" sz="1800" dirty="0"/>
              <a:t>https://en.wikipedia.org/wiki/Support-vector_machine</a:t>
            </a:r>
          </a:p>
          <a:p>
            <a:r>
              <a:rPr lang="en-US" sz="1800" dirty="0"/>
              <a:t>https://en.wikipedia.org/wiki/Naive_Bayes_classifier</a:t>
            </a:r>
          </a:p>
          <a:p>
            <a:r>
              <a:rPr lang="en-US" sz="1800" dirty="0"/>
              <a:t>https://deepai.org/machine-learning-glossary-and-terms/principle-of-maximum-entropy</a:t>
            </a:r>
          </a:p>
          <a:p>
            <a:r>
              <a:rPr lang="en-US" sz="1800" dirty="0"/>
              <a:t>https://en.wikipedia.org/wiki/Decision_tree_learning</a:t>
            </a:r>
          </a:p>
          <a:p>
            <a:r>
              <a:rPr lang="en-US" sz="1800" dirty="0"/>
              <a:t>https://en.wikipedia.org/wiki/Random_forest</a:t>
            </a:r>
          </a:p>
          <a:p>
            <a:r>
              <a:rPr lang="en-US" sz="1800" dirty="0"/>
              <a:t>https://en.wikipedia.org/wiki/K-nearest_neighbors_algorithm</a:t>
            </a:r>
          </a:p>
          <a:p>
            <a:r>
              <a:rPr lang="en-US" sz="1800" dirty="0"/>
              <a:t>https://en.wikipedia.org/wiki/Hierarchical_clustering</a:t>
            </a:r>
          </a:p>
          <a:p>
            <a:r>
              <a:rPr lang="en-US" sz="1800" dirty="0"/>
              <a:t>https://en.wikipedia.org/wiki/K-means_clustering</a:t>
            </a:r>
          </a:p>
          <a:p>
            <a:r>
              <a:rPr lang="en-US" sz="1800" dirty="0"/>
              <a:t>https://www.lexalytics.com/blog/machine-learning-natural-language-processing/</a:t>
            </a:r>
          </a:p>
          <a:p>
            <a:r>
              <a:rPr lang="en-US" sz="1800" dirty="0"/>
              <a:t>https://machinelearningmastery.com/promise-deep-learning-natural-language-processing/</a:t>
            </a:r>
          </a:p>
          <a:p>
            <a:r>
              <a:rPr lang="en-US" sz="1800" dirty="0"/>
              <a:t>https://medium.com/analytics-vidhya/understanding-embedding-layer-in-keras-bbe3ff1327ce</a:t>
            </a:r>
          </a:p>
          <a:p>
            <a:r>
              <a:rPr lang="en-US" sz="1800" dirty="0"/>
              <a:t>https://en.wikipedia.org/wiki/Multilayer_perceptron</a:t>
            </a:r>
          </a:p>
          <a:p>
            <a:r>
              <a:rPr lang="en-US" sz="1800" dirty="0"/>
              <a:t>https://en.wikipedia.org/wiki/Convolutional_neural_network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103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0536594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- 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1800" dirty="0"/>
              <a:t>https://en.wikipedia.org/wiki/Recurrent_neural_network</a:t>
            </a:r>
          </a:p>
          <a:p>
            <a:r>
              <a:rPr lang="en-US" sz="1800" dirty="0"/>
              <a:t>https://en.wikipedia.org/wiki/Long_short-term_memory</a:t>
            </a:r>
          </a:p>
          <a:p>
            <a:r>
              <a:rPr lang="en-US" sz="1800" dirty="0"/>
              <a:t>https://colah.github.io/posts/2015-08-Understanding-LSTMs/</a:t>
            </a:r>
          </a:p>
          <a:p>
            <a:r>
              <a:rPr lang="en-US" sz="1800" dirty="0"/>
              <a:t>https://machinelearningmastery.com/cnn-long-short-term-memory-networks/</a:t>
            </a:r>
          </a:p>
          <a:p>
            <a:r>
              <a:rPr lang="en-US" sz="1800" dirty="0"/>
              <a:t>https://medium.com/analytics-vidhya/one-hot-encoding-of-text-data-in-natural-language-processing-2242fefb2148</a:t>
            </a:r>
          </a:p>
          <a:p>
            <a:r>
              <a:rPr lang="en-US" sz="1800" dirty="0"/>
              <a:t>https://en.wikipedia.org/wiki/Bag-of-words_model</a:t>
            </a:r>
          </a:p>
          <a:p>
            <a:r>
              <a:rPr lang="en-US" sz="1800" dirty="0"/>
              <a:t>http://www.tfidf.com/</a:t>
            </a:r>
          </a:p>
          <a:p>
            <a:r>
              <a:rPr lang="en-US" sz="1800" dirty="0"/>
              <a:t>https://jalammar.github.io/illustrated-word2vec/</a:t>
            </a:r>
          </a:p>
          <a:p>
            <a:r>
              <a:rPr lang="en-US" sz="1800" dirty="0"/>
              <a:t>https://jalammar.github.io/illustrated-transformer/</a:t>
            </a:r>
          </a:p>
          <a:p>
            <a:r>
              <a:rPr lang="en-US" sz="1800" dirty="0"/>
              <a:t>https://jalammar.github.io/illustrated-bert/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104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5126571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2371226" y="1052736"/>
            <a:ext cx="7521480" cy="1325160"/>
          </a:xfrm>
        </p:spPr>
        <p:txBody>
          <a:bodyPr/>
          <a:lstStyle/>
          <a:p>
            <a:pPr algn="ctr"/>
            <a:r>
              <a:rPr lang="en-US" dirty="0"/>
              <a:t>Q &amp; A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sz="quarter" idx="12"/>
          </p:nvPr>
        </p:nvSpPr>
        <p:spPr>
          <a:xfrm>
            <a:off x="1127372" y="2636912"/>
            <a:ext cx="10009188" cy="4249737"/>
          </a:xfrm>
        </p:spPr>
        <p:txBody>
          <a:bodyPr/>
          <a:lstStyle/>
          <a:p>
            <a:endParaRPr lang="en-US" dirty="0">
              <a:solidFill>
                <a:srgbClr val="7A8DBC"/>
              </a:solidFill>
            </a:endParaRPr>
          </a:p>
          <a:p>
            <a:pPr marL="0" indent="0" algn="ctr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b="1" dirty="0">
                <a:solidFill>
                  <a:srgbClr val="7A8DBC"/>
                </a:solidFill>
              </a:rPr>
              <a:t>Thank you very much for your attention!</a:t>
            </a:r>
          </a:p>
          <a:p>
            <a:pPr marL="0" indent="0" algn="ctr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b="1" dirty="0">
              <a:solidFill>
                <a:srgbClr val="7A8DBC"/>
              </a:solidFill>
            </a:endParaRPr>
          </a:p>
          <a:p>
            <a:pPr marL="0" indent="0" algn="ctr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b="1" dirty="0">
              <a:solidFill>
                <a:srgbClr val="7A8DBC"/>
              </a:solidFill>
            </a:endParaRPr>
          </a:p>
          <a:p>
            <a:pPr marL="0" indent="0" algn="ctr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b="1" dirty="0" smtClean="0">
                <a:solidFill>
                  <a:srgbClr val="556DA9"/>
                </a:solidFill>
              </a:rPr>
              <a:t>Contact: </a:t>
            </a:r>
            <a:r>
              <a:rPr lang="en-US" b="1" dirty="0" err="1" smtClean="0">
                <a:solidFill>
                  <a:srgbClr val="556DA9"/>
                </a:solidFill>
              </a:rPr>
              <a:t>Dionisios</a:t>
            </a:r>
            <a:r>
              <a:rPr lang="en-US" b="1" dirty="0" smtClean="0">
                <a:solidFill>
                  <a:srgbClr val="556DA9"/>
                </a:solidFill>
              </a:rPr>
              <a:t> </a:t>
            </a:r>
            <a:r>
              <a:rPr lang="en-US" b="1" dirty="0" err="1" smtClean="0">
                <a:solidFill>
                  <a:srgbClr val="556DA9"/>
                </a:solidFill>
              </a:rPr>
              <a:t>Karamouzas</a:t>
            </a:r>
            <a:endParaRPr lang="en-US" b="1" dirty="0" smtClean="0">
              <a:solidFill>
                <a:srgbClr val="556DA9"/>
              </a:solidFill>
            </a:endParaRPr>
          </a:p>
          <a:p>
            <a:pPr marL="0" indent="0" algn="ctr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b="1" dirty="0" smtClean="0">
                <a:solidFill>
                  <a:srgbClr val="556DA9"/>
                </a:solidFill>
              </a:rPr>
              <a:t>dionkara@ece.auth.gr</a:t>
            </a:r>
            <a:endParaRPr lang="el-GR" b="1" dirty="0">
              <a:solidFill>
                <a:srgbClr val="556DA9"/>
              </a:solidFill>
            </a:endParaRPr>
          </a:p>
        </p:txBody>
      </p:sp>
      <p:sp>
        <p:nvSpPr>
          <p:cNvPr id="5" name="Θέση αριθμού διαφάνειας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105</a:t>
            </a:fld>
            <a:endParaRPr lang="el-G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84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988840"/>
            <a:ext cx="6984776" cy="4249737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Alan Turing ,1950,  "Computing Machinery and Intelligence" , Turing test </a:t>
            </a:r>
            <a:r>
              <a:rPr lang="en-US" sz="2400" dirty="0" smtClean="0"/>
              <a:t> -&gt;  Test </a:t>
            </a:r>
            <a:r>
              <a:rPr lang="en-US" sz="2400" dirty="0"/>
              <a:t>if a machine exhibits human-like </a:t>
            </a:r>
            <a:r>
              <a:rPr lang="en-US" sz="2400" dirty="0" smtClean="0"/>
              <a:t>intelligence</a:t>
            </a:r>
          </a:p>
          <a:p>
            <a:pPr marL="0" indent="0">
              <a:buNone/>
            </a:pPr>
            <a:r>
              <a:rPr lang="en-US" sz="2400" dirty="0" smtClean="0"/>
              <a:t>  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task involves the automated interpretation and generation of natural language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11</a:t>
            </a:fld>
            <a:endParaRPr lang="el-G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952" y="1729824"/>
            <a:ext cx="258207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00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- periods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/>
              <a:t>Symbolic NLP (1950s - early 1990s)</a:t>
            </a:r>
          </a:p>
          <a:p>
            <a:r>
              <a:rPr lang="en-US" sz="2400" dirty="0"/>
              <a:t>Statistical NLP (1990s - 2010s)</a:t>
            </a:r>
          </a:p>
          <a:p>
            <a:r>
              <a:rPr lang="en-US" sz="2400" dirty="0"/>
              <a:t>Neural NLP (</a:t>
            </a:r>
            <a:r>
              <a:rPr lang="en-US" sz="2400" dirty="0" smtClean="0"/>
              <a:t>2010s - present</a:t>
            </a:r>
            <a:r>
              <a:rPr lang="en-US" sz="2400" dirty="0"/>
              <a:t>)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1954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Symbolic NLP (classical programming)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988840"/>
            <a:ext cx="5112568" cy="4249737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Given a collection of hand written rules the computer emulates natural language understanding by applying those rules to the data it is confronted with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13</a:t>
            </a:fld>
            <a:endParaRPr lang="el-G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088" y="1988840"/>
            <a:ext cx="4931487" cy="277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60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Symbolic NLP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/>
              <a:t>1950s</a:t>
            </a:r>
            <a:r>
              <a:rPr lang="en-US" sz="2400" dirty="0" smtClean="0"/>
              <a:t>: Georgetown </a:t>
            </a:r>
            <a:r>
              <a:rPr lang="en-US" sz="2400" dirty="0"/>
              <a:t>experiment </a:t>
            </a:r>
            <a:r>
              <a:rPr lang="en-US" sz="2400" dirty="0" smtClean="0"/>
              <a:t>- fully </a:t>
            </a:r>
            <a:r>
              <a:rPr lang="en-US" sz="2400" dirty="0"/>
              <a:t>automatic translation</a:t>
            </a:r>
          </a:p>
          <a:p>
            <a:r>
              <a:rPr lang="en-US" sz="2400" b="1" dirty="0"/>
              <a:t>1960s</a:t>
            </a:r>
            <a:r>
              <a:rPr lang="en-US" sz="2400" dirty="0" smtClean="0"/>
              <a:t>: ELIZA - </a:t>
            </a:r>
            <a:r>
              <a:rPr lang="en-US" sz="2400" dirty="0"/>
              <a:t>a simulation of a psychotherapist</a:t>
            </a:r>
          </a:p>
          <a:p>
            <a:r>
              <a:rPr lang="en-US" sz="2400" b="1" dirty="0"/>
              <a:t>1970s</a:t>
            </a:r>
            <a:r>
              <a:rPr lang="en-US" sz="2400" dirty="0"/>
              <a:t>: PARRY </a:t>
            </a:r>
            <a:r>
              <a:rPr lang="en-US" sz="2400" dirty="0" smtClean="0"/>
              <a:t>- the </a:t>
            </a:r>
            <a:r>
              <a:rPr lang="en-US" sz="2400" dirty="0"/>
              <a:t>first </a:t>
            </a:r>
            <a:r>
              <a:rPr lang="en-US" sz="2400" dirty="0" smtClean="0"/>
              <a:t>chatterbot</a:t>
            </a:r>
            <a:endParaRPr lang="en-US" sz="2400" dirty="0"/>
          </a:p>
          <a:p>
            <a:r>
              <a:rPr lang="en-US" sz="2400" b="1" dirty="0"/>
              <a:t>1980s</a:t>
            </a:r>
            <a:r>
              <a:rPr lang="en-US" sz="2400" dirty="0"/>
              <a:t>: </a:t>
            </a:r>
            <a:r>
              <a:rPr lang="en-US" sz="2400" dirty="0" err="1"/>
              <a:t>Lesk</a:t>
            </a:r>
            <a:r>
              <a:rPr lang="en-US" sz="2400" dirty="0"/>
              <a:t> </a:t>
            </a:r>
            <a:r>
              <a:rPr lang="en-US" sz="2400" dirty="0" smtClean="0"/>
              <a:t>algorithm - rule-based parsing, semantics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4577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NLP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988840"/>
            <a:ext cx="5400600" cy="4249737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Up to 1980s -&gt; hand-written rules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Late </a:t>
            </a:r>
            <a:r>
              <a:rPr lang="en-US" sz="2400" dirty="0"/>
              <a:t>1980s -&gt; statistical approach / Data-Driven methods / machine learning algorithms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15</a:t>
            </a:fld>
            <a:endParaRPr lang="el-G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606" y="1340768"/>
            <a:ext cx="5634784" cy="419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87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Statistical NLP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/>
              <a:t>I</a:t>
            </a:r>
            <a:r>
              <a:rPr lang="en-US" sz="2400" dirty="0" smtClean="0"/>
              <a:t>ncrease </a:t>
            </a:r>
            <a:r>
              <a:rPr lang="en-US" sz="2400" dirty="0"/>
              <a:t>in computational power </a:t>
            </a:r>
          </a:p>
          <a:p>
            <a:r>
              <a:rPr lang="en-US" sz="2400" dirty="0"/>
              <a:t>G</a:t>
            </a:r>
            <a:r>
              <a:rPr lang="en-US" sz="2400" dirty="0" smtClean="0"/>
              <a:t>radual </a:t>
            </a:r>
            <a:r>
              <a:rPr lang="en-US" sz="2400" dirty="0"/>
              <a:t>lessening of the dominance of </a:t>
            </a:r>
            <a:r>
              <a:rPr lang="en-US" sz="2400" dirty="0" err="1"/>
              <a:t>Chomskyan</a:t>
            </a:r>
            <a:r>
              <a:rPr lang="en-US" sz="2400" dirty="0"/>
              <a:t> theories of linguistics </a:t>
            </a:r>
          </a:p>
          <a:p>
            <a:r>
              <a:rPr lang="en-US" sz="2400" dirty="0"/>
              <a:t>B</a:t>
            </a:r>
            <a:r>
              <a:rPr lang="en-US" sz="2400" dirty="0" smtClean="0"/>
              <a:t>etter </a:t>
            </a:r>
            <a:r>
              <a:rPr lang="en-US" sz="2400" dirty="0"/>
              <a:t>results, speed, and robustness</a:t>
            </a:r>
          </a:p>
          <a:p>
            <a:r>
              <a:rPr lang="en-US" sz="2400" dirty="0"/>
              <a:t>Increased amount of </a:t>
            </a:r>
            <a:r>
              <a:rPr lang="en-US" sz="2400" dirty="0" smtClean="0"/>
              <a:t>data </a:t>
            </a:r>
            <a:endParaRPr lang="en-US" sz="2400" dirty="0"/>
          </a:p>
          <a:p>
            <a:r>
              <a:rPr lang="en-US" sz="2400" dirty="0"/>
              <a:t>D</a:t>
            </a:r>
            <a:r>
              <a:rPr lang="en-US" sz="2400" dirty="0" smtClean="0"/>
              <a:t>isenchantment </a:t>
            </a:r>
            <a:r>
              <a:rPr lang="en-US" sz="2400" dirty="0"/>
              <a:t>with symbolic top-down approaches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84164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NLP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/>
              <a:t>1990s</a:t>
            </a:r>
            <a:r>
              <a:rPr lang="en-US" sz="2400" dirty="0" smtClean="0"/>
              <a:t>: </a:t>
            </a:r>
            <a:r>
              <a:rPr lang="en-US" sz="2400" dirty="0"/>
              <a:t>M</a:t>
            </a:r>
            <a:r>
              <a:rPr lang="en-US" sz="2400" dirty="0" smtClean="0"/>
              <a:t>achine translation by IBM </a:t>
            </a:r>
            <a:r>
              <a:rPr lang="en-US" sz="2400" dirty="0"/>
              <a:t>, limited amounts of data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2000s</a:t>
            </a:r>
            <a:r>
              <a:rPr lang="en-US" sz="2400" dirty="0" smtClean="0"/>
              <a:t>:</a:t>
            </a:r>
            <a:r>
              <a:rPr lang="en-US" sz="2400" dirty="0"/>
              <a:t> </a:t>
            </a:r>
            <a:endParaRPr lang="en-US" sz="2400" dirty="0" smtClean="0"/>
          </a:p>
          <a:p>
            <a:pPr lvl="1"/>
            <a:r>
              <a:rPr lang="en-US" sz="2000" dirty="0" smtClean="0"/>
              <a:t>Supervised </a:t>
            </a:r>
            <a:r>
              <a:rPr lang="en-US" sz="2000" dirty="0"/>
              <a:t>learning -&gt; easier, better results -&gt; lack of annotated </a:t>
            </a:r>
            <a:r>
              <a:rPr lang="en-US" sz="2000" dirty="0" smtClean="0"/>
              <a:t>datasets</a:t>
            </a:r>
          </a:p>
          <a:p>
            <a:pPr lvl="1"/>
            <a:r>
              <a:rPr lang="en-US" sz="2000" dirty="0" smtClean="0"/>
              <a:t>Web </a:t>
            </a:r>
            <a:r>
              <a:rPr lang="en-US" sz="2000" dirty="0"/>
              <a:t>growth -&gt; more raw (unannotated) data -&gt; </a:t>
            </a:r>
            <a:r>
              <a:rPr lang="en-US" sz="2000" dirty="0" smtClean="0"/>
              <a:t>unsupervised and semi-supervised learning -&gt; </a:t>
            </a:r>
            <a:r>
              <a:rPr lang="en-US" sz="2000" dirty="0"/>
              <a:t>large datasets and low time complexity can compensate for low accuracies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6288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NLP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2" y="1729824"/>
            <a:ext cx="8499474" cy="424973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26904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 smtClean="0"/>
              <a:t>2001 - </a:t>
            </a:r>
            <a:r>
              <a:rPr lang="en-US" sz="2400" b="1" dirty="0"/>
              <a:t>Neural language </a:t>
            </a:r>
            <a:r>
              <a:rPr lang="en-US" sz="2400" b="1" dirty="0" smtClean="0"/>
              <a:t>models</a:t>
            </a:r>
            <a:r>
              <a:rPr lang="en-US" sz="2400" dirty="0" smtClean="0"/>
              <a:t>: A </a:t>
            </a:r>
            <a:r>
              <a:rPr lang="en-US" sz="2400" dirty="0"/>
              <a:t>feed-forward neural network was proposed </a:t>
            </a:r>
            <a:r>
              <a:rPr lang="en-US" sz="2400" dirty="0" smtClean="0"/>
              <a:t>by </a:t>
            </a:r>
            <a:r>
              <a:rPr lang="en-US" sz="2400" dirty="0" err="1" smtClean="0"/>
              <a:t>Bengio</a:t>
            </a:r>
            <a:r>
              <a:rPr lang="en-US" sz="2400" dirty="0" smtClean="0"/>
              <a:t> et al.</a:t>
            </a:r>
            <a:r>
              <a:rPr lang="el-GR" sz="2400" dirty="0" smtClean="0"/>
              <a:t> </a:t>
            </a:r>
            <a:r>
              <a:rPr lang="en-US" sz="2400" dirty="0" smtClean="0"/>
              <a:t>for language modelling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2008 - </a:t>
            </a:r>
            <a:r>
              <a:rPr lang="en-US" sz="2400" b="1" dirty="0"/>
              <a:t>Multi-task </a:t>
            </a:r>
            <a:r>
              <a:rPr lang="en-US" sz="2400" b="1" dirty="0" smtClean="0"/>
              <a:t>learning</a:t>
            </a:r>
            <a:r>
              <a:rPr lang="en-US" sz="2400" dirty="0" smtClean="0"/>
              <a:t>: Sharing the look-up tables (word vectors) between </a:t>
            </a:r>
            <a:r>
              <a:rPr lang="en-US" sz="2400" dirty="0"/>
              <a:t>two models trained on different </a:t>
            </a:r>
            <a:r>
              <a:rPr lang="en-US" sz="2400" dirty="0" smtClean="0"/>
              <a:t>tasks was proposed by </a:t>
            </a:r>
            <a:r>
              <a:rPr lang="en-US" sz="2400" dirty="0" err="1" smtClean="0"/>
              <a:t>Collobert</a:t>
            </a:r>
            <a:r>
              <a:rPr lang="en-US" sz="2400" dirty="0" smtClean="0"/>
              <a:t> et al.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2013 - </a:t>
            </a:r>
            <a:r>
              <a:rPr lang="en-US" sz="2400" b="1" dirty="0"/>
              <a:t>Word </a:t>
            </a:r>
            <a:r>
              <a:rPr lang="en-US" sz="2400" b="1" dirty="0" err="1" smtClean="0"/>
              <a:t>embeddings</a:t>
            </a:r>
            <a:r>
              <a:rPr lang="en-US" sz="2400" dirty="0" smtClean="0"/>
              <a:t>: Word2Vec was proposed by </a:t>
            </a:r>
            <a:r>
              <a:rPr lang="en-US" sz="2400" dirty="0" err="1" smtClean="0"/>
              <a:t>Mikolov</a:t>
            </a:r>
            <a:r>
              <a:rPr lang="en-US" sz="2400" dirty="0" smtClean="0"/>
              <a:t> et al. to learn vector representations from huge corpora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19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13976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TextShape 1"/>
          <p:cNvSpPr txBox="1"/>
          <p:nvPr/>
        </p:nvSpPr>
        <p:spPr>
          <a:xfrm>
            <a:off x="1316280" y="51892"/>
            <a:ext cx="8236584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800" b="1" dirty="0" smtClean="0">
                <a:solidFill>
                  <a:srgbClr val="556DA9"/>
                </a:solidFill>
                <a:latin typeface="Arial" pitchFamily="34" charset="0"/>
              </a:rPr>
              <a:t>Contents</a:t>
            </a:r>
            <a:endParaRPr lang="en-US" sz="4800" b="1" dirty="0">
              <a:solidFill>
                <a:srgbClr val="556DA9"/>
              </a:solidFill>
              <a:latin typeface="Arial" pitchFamily="34" charset="0"/>
            </a:endParaRPr>
          </a:p>
        </p:txBody>
      </p:sp>
      <p:sp>
        <p:nvSpPr>
          <p:cNvPr id="388" name="TextShape 2"/>
          <p:cNvSpPr txBox="1"/>
          <p:nvPr/>
        </p:nvSpPr>
        <p:spPr>
          <a:xfrm>
            <a:off x="1316280" y="1027620"/>
            <a:ext cx="10037520" cy="5015582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What is </a:t>
            </a: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Natural Language Processing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ea typeface="Titillium Web"/>
            </a:endParaRPr>
          </a:p>
          <a:p>
            <a:pPr marL="228600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History</a:t>
            </a:r>
          </a:p>
          <a:p>
            <a:pPr marL="685800" lvl="1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Symbolic NLP</a:t>
            </a:r>
          </a:p>
          <a:p>
            <a:pPr marL="685800" lvl="1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Statistical NLP</a:t>
            </a:r>
          </a:p>
          <a:p>
            <a:pPr marL="685800" lvl="1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Neural NLP</a:t>
            </a: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ea typeface="Titillium Web"/>
            </a:endParaRPr>
          </a:p>
          <a:p>
            <a:pPr marL="228600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Methods: Rules, Statistics,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N</a:t>
            </a: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eural networks</a:t>
            </a:r>
          </a:p>
          <a:p>
            <a:pPr marL="228600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Word Representations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ea typeface="Titillium Web"/>
            </a:endParaRPr>
          </a:p>
          <a:p>
            <a:pPr marL="685800" lvl="1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Fixed (sparse)</a:t>
            </a: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ea typeface="Titillium Web"/>
            </a:endParaRPr>
          </a:p>
          <a:p>
            <a:pPr marL="1143000" lvl="2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One-hot encoding</a:t>
            </a:r>
            <a:endParaRPr lang="en-US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ea typeface="Titillium Web"/>
            </a:endParaRPr>
          </a:p>
          <a:p>
            <a:pPr marL="1143000" lvl="2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Bag-of-words, TF-IDF</a:t>
            </a:r>
            <a:endParaRPr lang="en-US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ea typeface="Titillium Web"/>
            </a:endParaRPr>
          </a:p>
          <a:p>
            <a:pPr marL="685800" lvl="1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Distributed (dense)</a:t>
            </a: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ea typeface="Titillium Web"/>
            </a:endParaRPr>
          </a:p>
          <a:p>
            <a:pPr marL="1143000" lvl="2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Classic </a:t>
            </a:r>
            <a:r>
              <a:rPr lang="en-US" sz="1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embeddings</a:t>
            </a:r>
            <a:endParaRPr lang="en-US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ea typeface="Titillium Web"/>
            </a:endParaRPr>
          </a:p>
          <a:p>
            <a:pPr marL="1143000" lvl="2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Contextualized </a:t>
            </a:r>
            <a:r>
              <a:rPr lang="en-US" sz="1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embeddings</a:t>
            </a:r>
            <a:endParaRPr lang="en-US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ea typeface="Titillium Web"/>
            </a:endParaRPr>
          </a:p>
          <a:p>
            <a:pPr marL="228600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Titillium Web"/>
              </a:rPr>
              <a:t>Common NLP Tasks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ea typeface="Titillium Web"/>
            </a:endParaRPr>
          </a:p>
          <a:p>
            <a:pPr marL="228600" indent="-228240" algn="just">
              <a:lnSpc>
                <a:spcPct val="120000"/>
              </a:lnSpc>
              <a:buClr>
                <a:srgbClr val="000000"/>
              </a:buClr>
              <a:buFont typeface="Arial"/>
              <a:buChar char="•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ea typeface="Titillium Web"/>
            </a:endParaRPr>
          </a:p>
        </p:txBody>
      </p:sp>
      <p:sp>
        <p:nvSpPr>
          <p:cNvPr id="2" name="Θέση αριθμού διαφάνειας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29394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/>
              <a:t>2013 - Neural networks for NLP</a:t>
            </a:r>
            <a:r>
              <a:rPr lang="en-US" sz="2400" dirty="0"/>
              <a:t>: RNNs (</a:t>
            </a:r>
            <a:r>
              <a:rPr lang="en-US" sz="2400" dirty="0" err="1" smtClean="0"/>
              <a:t>Sutskever</a:t>
            </a:r>
            <a:r>
              <a:rPr lang="en-US" sz="2400" dirty="0" smtClean="0"/>
              <a:t> et al.) </a:t>
            </a:r>
            <a:r>
              <a:rPr lang="en-US" sz="2400" dirty="0"/>
              <a:t>and CNNs (</a:t>
            </a:r>
            <a:r>
              <a:rPr lang="en-US" sz="2400" dirty="0" err="1" smtClean="0"/>
              <a:t>Kalchbrenner</a:t>
            </a:r>
            <a:r>
              <a:rPr lang="en-US" sz="2400" dirty="0" smtClean="0"/>
              <a:t> et al.) </a:t>
            </a:r>
            <a:r>
              <a:rPr lang="en-US" sz="2400" dirty="0"/>
              <a:t>started to get adopted in NLP, as well as the combination of those (</a:t>
            </a:r>
            <a:r>
              <a:rPr lang="en-US" sz="2400" dirty="0" smtClean="0"/>
              <a:t>Wang et al.)</a:t>
            </a:r>
            <a:endParaRPr lang="en-US" sz="2400" dirty="0"/>
          </a:p>
          <a:p>
            <a:endParaRPr lang="en-US" sz="2400" b="1" dirty="0" smtClean="0"/>
          </a:p>
          <a:p>
            <a:r>
              <a:rPr lang="en-US" sz="2400" b="1" dirty="0" smtClean="0"/>
              <a:t>2014 </a:t>
            </a:r>
            <a:r>
              <a:rPr lang="en-US" sz="2400" b="1" dirty="0"/>
              <a:t>- Sequence-to-sequence </a:t>
            </a:r>
            <a:r>
              <a:rPr lang="en-US" sz="2400" b="1" dirty="0" smtClean="0"/>
              <a:t>models</a:t>
            </a:r>
            <a:r>
              <a:rPr lang="en-US" sz="2400" dirty="0" smtClean="0"/>
              <a:t>: Encoder – Decoder architecture proposed by </a:t>
            </a:r>
            <a:r>
              <a:rPr lang="en-US" sz="2400" dirty="0" err="1" smtClean="0"/>
              <a:t>Sutskever</a:t>
            </a:r>
            <a:r>
              <a:rPr lang="en-US" sz="2400" dirty="0" smtClean="0"/>
              <a:t> et al.</a:t>
            </a:r>
            <a:endParaRPr lang="en-US" sz="2400" b="1" dirty="0"/>
          </a:p>
          <a:p>
            <a:endParaRPr lang="en-US" sz="2400" b="1" dirty="0" smtClean="0"/>
          </a:p>
          <a:p>
            <a:r>
              <a:rPr lang="en-US" sz="2400" b="1" dirty="0" smtClean="0"/>
              <a:t>2015 - Attention</a:t>
            </a:r>
            <a:r>
              <a:rPr lang="en-US" sz="2400" dirty="0" smtClean="0"/>
              <a:t>: This mechanism, proposed by </a:t>
            </a:r>
            <a:r>
              <a:rPr lang="en-US" sz="2400" dirty="0" err="1" smtClean="0"/>
              <a:t>Bahdanau</a:t>
            </a:r>
            <a:r>
              <a:rPr lang="en-US" sz="2400" dirty="0" smtClean="0"/>
              <a:t> et al., allowed </a:t>
            </a:r>
            <a:r>
              <a:rPr lang="en-US" sz="2400" dirty="0"/>
              <a:t>the decoder to look back at the source sequence hidden </a:t>
            </a:r>
            <a:r>
              <a:rPr lang="en-US" sz="2400" dirty="0" smtClean="0"/>
              <a:t>states</a:t>
            </a:r>
            <a:endParaRPr lang="en-US" sz="2400" b="1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20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293045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/>
              <a:t>2015 - Memory-based networks</a:t>
            </a:r>
            <a:r>
              <a:rPr lang="en-US" sz="2400" dirty="0"/>
              <a:t>: Models with a more explicit memory have been proposed by </a:t>
            </a:r>
            <a:r>
              <a:rPr lang="en-US" sz="2400" dirty="0" smtClean="0"/>
              <a:t>Graves et al., </a:t>
            </a:r>
            <a:r>
              <a:rPr lang="en-US" sz="2400" dirty="0"/>
              <a:t>Weston </a:t>
            </a:r>
            <a:r>
              <a:rPr lang="en-US" sz="2400" dirty="0" smtClean="0"/>
              <a:t>et al.</a:t>
            </a:r>
            <a:endParaRPr lang="en-US" sz="2400" b="1" dirty="0"/>
          </a:p>
          <a:p>
            <a:endParaRPr lang="en-US" sz="2400" b="1" dirty="0" smtClean="0"/>
          </a:p>
          <a:p>
            <a:r>
              <a:rPr lang="en-US" sz="2400" b="1" dirty="0" smtClean="0"/>
              <a:t>2018 </a:t>
            </a:r>
            <a:r>
              <a:rPr lang="en-US" sz="2400" b="1" dirty="0"/>
              <a:t>- </a:t>
            </a:r>
            <a:r>
              <a:rPr lang="en-US" sz="2400" b="1" dirty="0" err="1"/>
              <a:t>Pretrained</a:t>
            </a:r>
            <a:r>
              <a:rPr lang="en-US" sz="2400" b="1" dirty="0"/>
              <a:t> language models</a:t>
            </a:r>
            <a:r>
              <a:rPr lang="en-US" sz="2400" dirty="0"/>
              <a:t>: Language models trained in huge corpora to find good </a:t>
            </a:r>
            <a:r>
              <a:rPr lang="en-US" sz="2400" dirty="0" err="1"/>
              <a:t>embeddings</a:t>
            </a:r>
            <a:r>
              <a:rPr lang="en-US" sz="2400" dirty="0"/>
              <a:t> can now be used for diverse range of downstream tasks – </a:t>
            </a:r>
            <a:r>
              <a:rPr lang="en-US" sz="2400" dirty="0" err="1"/>
              <a:t>e.g</a:t>
            </a:r>
            <a:r>
              <a:rPr lang="en-US" sz="2400" dirty="0"/>
              <a:t> BERT, proposed by Devlin et al. which is the current SOTA across a variety of NLP tasks</a:t>
            </a:r>
            <a:endParaRPr lang="en-US" sz="2400" b="1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21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770801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Methods: Rules, statistics, neural networks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13054C-0ECE-4771-A30E-5D463CABA6B7}" type="slidenum">
              <a:rPr lang="el-GR" smtClean="0"/>
              <a:pPr>
                <a:defRPr/>
              </a:pPr>
              <a:t>22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7581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988840"/>
            <a:ext cx="5184576" cy="4249737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/>
              <a:t>Hand-coding </a:t>
            </a:r>
            <a:r>
              <a:rPr lang="en-US" sz="2400" dirty="0"/>
              <a:t>of a set of rules, coupled with a dictionary lookup:</a:t>
            </a:r>
            <a:r>
              <a:rPr lang="el-GR" sz="2400" dirty="0"/>
              <a:t> </a:t>
            </a:r>
            <a:r>
              <a:rPr lang="en-US" sz="2400" dirty="0"/>
              <a:t>such as by writing grammars or devising heuristic rules for </a:t>
            </a:r>
            <a:r>
              <a:rPr lang="en-US" sz="2400" dirty="0" smtClean="0"/>
              <a:t>stemming</a:t>
            </a:r>
            <a:endParaRPr lang="el-GR" sz="2400" u="sng" dirty="0"/>
          </a:p>
          <a:p>
            <a:pPr marL="0" indent="0">
              <a:buNone/>
            </a:pPr>
            <a:endParaRPr lang="el-GR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23</a:t>
            </a:fld>
            <a:endParaRPr lang="el-G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96" y="1988840"/>
            <a:ext cx="4692121" cy="263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98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Statistical </a:t>
            </a:r>
            <a:r>
              <a:rPr lang="en-US" sz="2400" dirty="0"/>
              <a:t>revolution (1990s) -&gt; </a:t>
            </a:r>
            <a:r>
              <a:rPr lang="en-US" sz="2400" dirty="0" smtClean="0"/>
              <a:t>Machine </a:t>
            </a:r>
            <a:r>
              <a:rPr lang="en-US" sz="2400" dirty="0"/>
              <a:t>learning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Machine-learning </a:t>
            </a:r>
            <a:r>
              <a:rPr lang="en-US" sz="2400" dirty="0"/>
              <a:t>-&gt; </a:t>
            </a:r>
            <a:r>
              <a:rPr lang="en-US" sz="2400" dirty="0" smtClean="0"/>
              <a:t>Using statistical inference </a:t>
            </a:r>
            <a:r>
              <a:rPr lang="en-US" sz="2400" dirty="0"/>
              <a:t>to automatically learn such rules through the analysis of </a:t>
            </a:r>
            <a:r>
              <a:rPr lang="en-US" sz="2400" dirty="0" smtClean="0"/>
              <a:t>large corpora</a:t>
            </a:r>
            <a:endParaRPr lang="en-US" sz="2400" i="1" u="sng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These </a:t>
            </a:r>
            <a:r>
              <a:rPr lang="en-US" sz="2400" dirty="0"/>
              <a:t>algorithms take as input a large set of "features" that are generated from the input data by the programmer (manually)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24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5374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ML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Cons of hand-crafted rules</a:t>
            </a:r>
          </a:p>
          <a:p>
            <a:r>
              <a:rPr lang="en-US" sz="2400" dirty="0"/>
              <a:t>N</a:t>
            </a:r>
            <a:r>
              <a:rPr lang="en-US" sz="2400" dirty="0" smtClean="0"/>
              <a:t>ot </a:t>
            </a:r>
            <a:r>
              <a:rPr lang="en-US" sz="2400" dirty="0"/>
              <a:t>at all obvious where the effort should be directed</a:t>
            </a:r>
            <a:endParaRPr lang="el-GR" sz="2400" dirty="0"/>
          </a:p>
          <a:p>
            <a:r>
              <a:rPr lang="en-US" sz="2400" dirty="0"/>
              <a:t>H</a:t>
            </a:r>
            <a:r>
              <a:rPr lang="en-US" sz="2400" dirty="0" smtClean="0"/>
              <a:t>andling </a:t>
            </a:r>
            <a:r>
              <a:rPr lang="en-US" sz="2400" dirty="0"/>
              <a:t>unfamiliar</a:t>
            </a:r>
            <a:r>
              <a:rPr lang="el-GR" sz="2400" dirty="0"/>
              <a:t> </a:t>
            </a:r>
            <a:r>
              <a:rPr lang="en-US" sz="2400" dirty="0"/>
              <a:t>and erroneous input is extremely difficult</a:t>
            </a:r>
          </a:p>
          <a:p>
            <a:r>
              <a:rPr lang="en-US" sz="2400" dirty="0"/>
              <a:t>S</a:t>
            </a:r>
            <a:r>
              <a:rPr lang="en-US" sz="2400" dirty="0" smtClean="0"/>
              <a:t>ystems </a:t>
            </a:r>
            <a:r>
              <a:rPr lang="en-US" sz="2400" dirty="0"/>
              <a:t>can only be made more accurate by increasing the complexity of the rules -&gt; hard process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25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07400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Algorithms for NLP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/>
            <a:r>
              <a:rPr lang="en-US" sz="2400" dirty="0"/>
              <a:t>Support Vector Machines</a:t>
            </a:r>
          </a:p>
          <a:p>
            <a:pPr lvl="0"/>
            <a:r>
              <a:rPr lang="en-US" sz="2400" dirty="0"/>
              <a:t>Bayesian Networks</a:t>
            </a:r>
          </a:p>
          <a:p>
            <a:pPr lvl="0"/>
            <a:r>
              <a:rPr lang="en-US" sz="2400" dirty="0"/>
              <a:t>Maximum Entropy</a:t>
            </a:r>
          </a:p>
          <a:p>
            <a:r>
              <a:rPr lang="en-US" sz="2400" dirty="0"/>
              <a:t>Conditional Random Field</a:t>
            </a:r>
          </a:p>
          <a:p>
            <a:r>
              <a:rPr lang="en-US" sz="2400" dirty="0"/>
              <a:t>Decision Trees</a:t>
            </a:r>
          </a:p>
          <a:p>
            <a:r>
              <a:rPr lang="en-US" sz="2400" dirty="0"/>
              <a:t>Random </a:t>
            </a:r>
            <a:r>
              <a:rPr lang="en-US" sz="2400" dirty="0" smtClean="0"/>
              <a:t>Forests</a:t>
            </a:r>
          </a:p>
          <a:p>
            <a:r>
              <a:rPr lang="en-US" sz="2400" dirty="0" smtClean="0"/>
              <a:t>K-nearest </a:t>
            </a:r>
            <a:r>
              <a:rPr lang="en-US" sz="2400" dirty="0"/>
              <a:t>Neighbor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/>
              <a:t>Clustering</a:t>
            </a:r>
          </a:p>
          <a:p>
            <a:r>
              <a:rPr lang="en-US" sz="2400" dirty="0"/>
              <a:t>Latent Semantic Indexing</a:t>
            </a:r>
          </a:p>
          <a:p>
            <a:r>
              <a:rPr lang="en-US" sz="2400" dirty="0"/>
              <a:t>Matrix Factorization</a:t>
            </a:r>
          </a:p>
          <a:p>
            <a:endParaRPr lang="en-US" sz="2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Supervised </a:t>
            </a:r>
            <a:r>
              <a:rPr lang="en-US" dirty="0" smtClean="0"/>
              <a:t>ML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Unsupervised </a:t>
            </a:r>
            <a:r>
              <a:rPr lang="en-US" dirty="0" smtClean="0"/>
              <a:t>ML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1519840A-DF05-4057-84CA-7EFE2A1ADCF2}" type="slidenum">
              <a:rPr lang="el-GR" smtClean="0"/>
              <a:pPr>
                <a:defRPr/>
              </a:pPr>
              <a:t>26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876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Since the neural turn (early 2010s), statistical methods in NLP research have been largely replaced by neural networks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Better </a:t>
            </a:r>
            <a:r>
              <a:rPr lang="en-US" sz="2400" dirty="0"/>
              <a:t>performance, more data but less linguistic expertise to train and operate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27</a:t>
            </a:fld>
            <a:endParaRPr lang="el-G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856" y="4113708"/>
            <a:ext cx="2893845" cy="198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732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Cons </a:t>
            </a:r>
            <a:r>
              <a:rPr lang="en-US" sz="2400" b="1" dirty="0"/>
              <a:t>of statistical methods:</a:t>
            </a:r>
          </a:p>
          <a:p>
            <a:r>
              <a:rPr lang="en-US" sz="2400" dirty="0"/>
              <a:t>E</a:t>
            </a:r>
            <a:r>
              <a:rPr lang="en-US" sz="2400" dirty="0" smtClean="0"/>
              <a:t>laborate </a:t>
            </a:r>
            <a:r>
              <a:rPr lang="en-US" sz="2400" dirty="0"/>
              <a:t>feature engineering</a:t>
            </a:r>
          </a:p>
          <a:p>
            <a:r>
              <a:rPr lang="en-US" sz="2400" dirty="0"/>
              <a:t>R</a:t>
            </a:r>
            <a:r>
              <a:rPr lang="en-US" sz="2400" dirty="0" smtClean="0"/>
              <a:t>elying </a:t>
            </a:r>
            <a:r>
              <a:rPr lang="en-US" sz="2400" dirty="0"/>
              <a:t>on a pipeline of separate intermediate tasks </a:t>
            </a:r>
            <a:r>
              <a:rPr lang="en-US" sz="2400" dirty="0" smtClean="0"/>
              <a:t>for learning </a:t>
            </a:r>
            <a:r>
              <a:rPr lang="en-US" sz="2400" dirty="0"/>
              <a:t>a higher-level task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28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85752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NNs Feature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ML methods -&gt; Manual Feature Extraction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b="1" dirty="0" smtClean="0"/>
              <a:t>Cons </a:t>
            </a:r>
            <a:r>
              <a:rPr lang="en-US" sz="2400" b="1" dirty="0"/>
              <a:t>of manually designed features</a:t>
            </a:r>
          </a:p>
          <a:p>
            <a:r>
              <a:rPr lang="en-US" sz="2400" dirty="0" err="1"/>
              <a:t>Overspecified</a:t>
            </a:r>
            <a:r>
              <a:rPr lang="en-US" sz="2400" dirty="0"/>
              <a:t> or incomplete</a:t>
            </a:r>
          </a:p>
          <a:p>
            <a:r>
              <a:rPr lang="en-US" sz="2400" dirty="0"/>
              <a:t>L</a:t>
            </a:r>
            <a:r>
              <a:rPr lang="en-US" sz="2400" dirty="0" smtClean="0"/>
              <a:t>ong </a:t>
            </a:r>
            <a:r>
              <a:rPr lang="en-US" sz="2400" dirty="0"/>
              <a:t>time to design and validate</a:t>
            </a:r>
          </a:p>
          <a:p>
            <a:r>
              <a:rPr lang="en-US" sz="2400" dirty="0"/>
              <a:t>O</a:t>
            </a:r>
            <a:r>
              <a:rPr lang="en-US" sz="2400" dirty="0" smtClean="0"/>
              <a:t>nly </a:t>
            </a:r>
            <a:r>
              <a:rPr lang="en-US" sz="2400" dirty="0"/>
              <a:t>get you to a certain level of performance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29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60742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472" y="692696"/>
            <a:ext cx="10003978" cy="1214584"/>
          </a:xfrm>
        </p:spPr>
        <p:txBody>
          <a:bodyPr/>
          <a:lstStyle/>
          <a:p>
            <a:r>
              <a:rPr lang="en-US" dirty="0"/>
              <a:t>What is NLP 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13054C-0ECE-4771-A30E-5D463CABA6B7}" type="slidenum">
              <a:rPr lang="el-GR" smtClean="0"/>
              <a:pPr>
                <a:defRPr/>
              </a:pPr>
              <a:t>3</a:t>
            </a:fld>
            <a:endParaRPr lang="el-G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2" y="1933494"/>
            <a:ext cx="8210872" cy="394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1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NNs Feature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Neural networks -&gt; automatic feature learning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b="1" dirty="0" smtClean="0"/>
              <a:t>Pros </a:t>
            </a:r>
            <a:r>
              <a:rPr lang="en-US" sz="2400" b="1" dirty="0"/>
              <a:t>of learned features</a:t>
            </a:r>
          </a:p>
          <a:p>
            <a:r>
              <a:rPr lang="en-US" sz="2400" dirty="0"/>
              <a:t>C</a:t>
            </a:r>
            <a:r>
              <a:rPr lang="en-US" sz="2400" dirty="0" smtClean="0"/>
              <a:t>ontinually </a:t>
            </a:r>
            <a:r>
              <a:rPr lang="en-US" sz="2400" dirty="0"/>
              <a:t>and automatically improve</a:t>
            </a:r>
          </a:p>
          <a:p>
            <a:r>
              <a:rPr lang="en-US" sz="2400" dirty="0"/>
              <a:t>E</a:t>
            </a:r>
            <a:r>
              <a:rPr lang="en-US" sz="2400" dirty="0" smtClean="0"/>
              <a:t>asy </a:t>
            </a:r>
            <a:r>
              <a:rPr lang="en-US" sz="2400" dirty="0"/>
              <a:t>to adapt</a:t>
            </a:r>
          </a:p>
          <a:p>
            <a:r>
              <a:rPr lang="en-US" sz="2400" dirty="0"/>
              <a:t>F</a:t>
            </a:r>
            <a:r>
              <a:rPr lang="en-US" sz="2400" dirty="0" smtClean="0"/>
              <a:t>ast </a:t>
            </a:r>
            <a:r>
              <a:rPr lang="en-US" sz="2400" dirty="0"/>
              <a:t>to train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30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4215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NNs End-to-End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/>
              <a:t>O</a:t>
            </a:r>
            <a:r>
              <a:rPr lang="en-US" sz="2400" dirty="0" smtClean="0"/>
              <a:t>ne </a:t>
            </a:r>
            <a:r>
              <a:rPr lang="en-US" sz="2400" dirty="0"/>
              <a:t>neural network to learn the whole problem </a:t>
            </a:r>
            <a:r>
              <a:rPr lang="en-US" sz="2400" dirty="0" smtClean="0"/>
              <a:t>end-to-end rather </a:t>
            </a:r>
            <a:r>
              <a:rPr lang="en-US" sz="2400" dirty="0"/>
              <a:t>than pipelines of specialized systems </a:t>
            </a:r>
          </a:p>
          <a:p>
            <a:endParaRPr lang="en-US" sz="2400" dirty="0"/>
          </a:p>
          <a:p>
            <a:r>
              <a:rPr lang="en-US" sz="2400" dirty="0"/>
              <a:t>S</a:t>
            </a:r>
            <a:r>
              <a:rPr lang="en-US" sz="2400" dirty="0" smtClean="0"/>
              <a:t>peed </a:t>
            </a:r>
            <a:r>
              <a:rPr lang="en-US" sz="2400" dirty="0"/>
              <a:t>and simplicity of development </a:t>
            </a:r>
          </a:p>
          <a:p>
            <a:endParaRPr lang="en-US" sz="2400" dirty="0" smtClean="0"/>
          </a:p>
          <a:p>
            <a:r>
              <a:rPr lang="en-US" sz="2400" dirty="0" smtClean="0"/>
              <a:t>Improved </a:t>
            </a:r>
            <a:r>
              <a:rPr lang="en-US" sz="2400" dirty="0"/>
              <a:t>performance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31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4628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NNs for NLP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/>
              <a:t>Embedding </a:t>
            </a:r>
            <a:r>
              <a:rPr lang="en-US" sz="2400" dirty="0" smtClean="0"/>
              <a:t>Layers</a:t>
            </a:r>
            <a:endParaRPr lang="en-US" sz="2400" dirty="0"/>
          </a:p>
          <a:p>
            <a:r>
              <a:rPr lang="en-US" sz="2400" dirty="0"/>
              <a:t>Multilayer </a:t>
            </a:r>
            <a:r>
              <a:rPr lang="en-US" sz="2400" dirty="0" err="1"/>
              <a:t>Perceptrons</a:t>
            </a:r>
            <a:r>
              <a:rPr lang="en-US" sz="2400" dirty="0"/>
              <a:t> (MLP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dirty="0"/>
              <a:t>Convolutional Neural Networks (CNNs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dirty="0"/>
              <a:t>Recurrent Neural Networks (RNNs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dirty="0" smtClean="0"/>
              <a:t>Hybrid </a:t>
            </a:r>
            <a:r>
              <a:rPr lang="en-US" sz="2400" dirty="0"/>
              <a:t>– Combinational Neural Networks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32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76660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Embedding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/>
              <a:t>U</a:t>
            </a:r>
            <a:r>
              <a:rPr lang="en-US" sz="2400" dirty="0" smtClean="0"/>
              <a:t>sed </a:t>
            </a:r>
            <a:r>
              <a:rPr lang="en-US" sz="2400" dirty="0"/>
              <a:t>on the front end of a neural </a:t>
            </a:r>
            <a:r>
              <a:rPr lang="en-US" sz="2400" dirty="0" smtClean="0"/>
              <a:t>network</a:t>
            </a:r>
          </a:p>
          <a:p>
            <a:r>
              <a:rPr lang="en-US" sz="2400" dirty="0"/>
              <a:t>The one-hot encoded words are mapped to the word </a:t>
            </a:r>
            <a:r>
              <a:rPr lang="en-US" sz="2400" dirty="0" smtClean="0"/>
              <a:t>vectors</a:t>
            </a:r>
          </a:p>
          <a:p>
            <a:r>
              <a:rPr lang="en-US" sz="2400" dirty="0"/>
              <a:t>W</a:t>
            </a:r>
            <a:r>
              <a:rPr lang="en-US" sz="2400" dirty="0" smtClean="0"/>
              <a:t>ord </a:t>
            </a:r>
            <a:r>
              <a:rPr lang="en-US" sz="2400" dirty="0"/>
              <a:t>vectors are concatenated before being fed as input to </a:t>
            </a:r>
            <a:r>
              <a:rPr lang="en-US" sz="2400" dirty="0" smtClean="0"/>
              <a:t>an MLP</a:t>
            </a:r>
          </a:p>
          <a:p>
            <a:r>
              <a:rPr lang="en-US" sz="2400" dirty="0"/>
              <a:t>E</a:t>
            </a:r>
            <a:r>
              <a:rPr lang="en-US" sz="2400" dirty="0" smtClean="0"/>
              <a:t>ach </a:t>
            </a:r>
            <a:r>
              <a:rPr lang="en-US" sz="2400" dirty="0"/>
              <a:t>word may be taken as one input in a </a:t>
            </a:r>
            <a:r>
              <a:rPr lang="en-US" sz="2400" dirty="0" smtClean="0"/>
              <a:t>sequence when using RNN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33</a:t>
            </a:fld>
            <a:endParaRPr lang="el-GR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698" y="3933056"/>
            <a:ext cx="5889530" cy="182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36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lvl="0"/>
            <a:r>
              <a:rPr lang="en-US" sz="2400" dirty="0"/>
              <a:t>It can be used alone to learn a word embedding that can be saved and used in another model </a:t>
            </a:r>
            <a:r>
              <a:rPr lang="en-US" sz="2400" dirty="0" smtClean="0"/>
              <a:t>later</a:t>
            </a:r>
            <a:endParaRPr lang="en-US" sz="2400" dirty="0"/>
          </a:p>
          <a:p>
            <a:pPr lvl="0"/>
            <a:r>
              <a:rPr lang="en-US" sz="2400" dirty="0"/>
              <a:t>It can be used as part of a deep learning model where the embedding is learned along with the model </a:t>
            </a:r>
            <a:r>
              <a:rPr lang="en-US" sz="2400" dirty="0" smtClean="0"/>
              <a:t>itself trained on a specific NLP task</a:t>
            </a:r>
            <a:endParaRPr lang="en-US" sz="2400" dirty="0"/>
          </a:p>
          <a:p>
            <a:r>
              <a:rPr lang="en-US" sz="2400" dirty="0"/>
              <a:t>It can be used to load a pre-trained word embedding model, a type of </a:t>
            </a:r>
            <a:r>
              <a:rPr lang="en-US" sz="2400" dirty="0" smtClean="0"/>
              <a:t>transfer learning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Learning a word embedding -&gt; Time consuming , Lots of data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34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5995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Embedding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3 </a:t>
            </a:r>
            <a:r>
              <a:rPr lang="en-US" sz="2400" dirty="0"/>
              <a:t>arguments:</a:t>
            </a:r>
          </a:p>
          <a:p>
            <a:pPr lvl="0"/>
            <a:r>
              <a:rPr lang="en-US" sz="2400" b="1" dirty="0" err="1"/>
              <a:t>input_dim</a:t>
            </a:r>
            <a:r>
              <a:rPr lang="en-US" sz="2400" dirty="0"/>
              <a:t>: S</a:t>
            </a:r>
            <a:r>
              <a:rPr lang="en-US" sz="2400" dirty="0" smtClean="0"/>
              <a:t>ize </a:t>
            </a:r>
            <a:r>
              <a:rPr lang="en-US" sz="2400" dirty="0"/>
              <a:t>of the </a:t>
            </a:r>
            <a:r>
              <a:rPr lang="en-US" sz="2400" dirty="0" smtClean="0"/>
              <a:t>vocabulary (# of unique words in a corpus)</a:t>
            </a:r>
          </a:p>
          <a:p>
            <a:pPr lvl="0"/>
            <a:r>
              <a:rPr lang="en-US" sz="2400" b="1" dirty="0" err="1" smtClean="0"/>
              <a:t>output_dim</a:t>
            </a:r>
            <a:r>
              <a:rPr lang="en-US" sz="2400" dirty="0"/>
              <a:t>: </a:t>
            </a:r>
            <a:r>
              <a:rPr lang="en-US" sz="2400" dirty="0" smtClean="0"/>
              <a:t>Size of each word embedding vector (e.g. 200d vector) </a:t>
            </a:r>
            <a:endParaRPr lang="en-US" sz="2400" dirty="0"/>
          </a:p>
          <a:p>
            <a:r>
              <a:rPr lang="en-US" sz="2400" b="1" dirty="0" err="1"/>
              <a:t>input_length</a:t>
            </a:r>
            <a:r>
              <a:rPr lang="en-US" sz="2400" dirty="0"/>
              <a:t>: L</a:t>
            </a:r>
            <a:r>
              <a:rPr lang="en-US" sz="2400" dirty="0" smtClean="0"/>
              <a:t>ength </a:t>
            </a:r>
            <a:r>
              <a:rPr lang="en-US" sz="2400" dirty="0"/>
              <a:t>of input </a:t>
            </a:r>
            <a:r>
              <a:rPr lang="en-US" sz="2400" dirty="0" smtClean="0"/>
              <a:t>sequences (e.g. Tweet – 15 words)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35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43375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36</a:t>
            </a:fld>
            <a:endParaRPr lang="el-GR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632" y="2060848"/>
            <a:ext cx="6652933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36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35B21B-07E2-41E2-AF28-5ABE9A701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472" y="404664"/>
            <a:ext cx="8784976" cy="1325160"/>
          </a:xfrm>
        </p:spPr>
        <p:txBody>
          <a:bodyPr/>
          <a:lstStyle/>
          <a:p>
            <a:r>
              <a:rPr lang="en-US" dirty="0"/>
              <a:t>Convolution Neural Networks (CNNs)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A23FE53-AB03-4C68-AE47-0C054A1AF5E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Traditionally used in image processing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Can be also used for text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Easily parallelized for GPUs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Good classification results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87494DD-7761-4425-84C1-A160DB28A22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37</a:t>
            </a:fld>
            <a:endParaRPr lang="el-GR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xmlns="" id="{ABE24D32-DCAE-4C2E-AFDB-C3E02E121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120" y="1556792"/>
            <a:ext cx="4710934" cy="45125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A65E4DE2-69AE-413B-8A38-BBF98B81BBA6}"/>
              </a:ext>
            </a:extLst>
          </p:cNvPr>
          <p:cNvSpPr txBox="1"/>
          <p:nvPr/>
        </p:nvSpPr>
        <p:spPr>
          <a:xfrm>
            <a:off x="8289041" y="5997394"/>
            <a:ext cx="24850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latin typeface="Arial" panose="020B0604020202020204" pitchFamily="34" charset="0"/>
              </a:rPr>
              <a:t>Source: </a:t>
            </a:r>
            <a:r>
              <a:rPr lang="en-US" sz="1100" dirty="0">
                <a:latin typeface="Arial" panose="020B0604020202020204" pitchFamily="34" charset="0"/>
                <a:hlinkClick r:id="rId3"/>
              </a:rPr>
              <a:t>Zhang and Wallace (2015)</a:t>
            </a:r>
            <a:endParaRPr lang="el-GR" sz="11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133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88636D-A49A-4C25-897E-A2962DEDF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472" y="404664"/>
            <a:ext cx="8496944" cy="1325160"/>
          </a:xfrm>
        </p:spPr>
        <p:txBody>
          <a:bodyPr/>
          <a:lstStyle/>
          <a:p>
            <a:r>
              <a:rPr lang="en-US" dirty="0"/>
              <a:t>Recurrent Neural Networks (RNNs)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93A1BE1-628E-4FAE-A451-A0625E97D06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Good for dealing with sequential data (as text)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Consider information of previous nodes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Why is it useful ?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Example: Try to predict the direction of a ball moving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RNNs mostly works by using LSTM or GRU for text classification (due to vanishing gradient problem)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FE9243E-3EC0-45FE-A3D6-DAF60E1B800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38</a:t>
            </a:fld>
            <a:endParaRPr lang="el-GR"/>
          </a:p>
        </p:txBody>
      </p:sp>
      <p:pic>
        <p:nvPicPr>
          <p:cNvPr id="5" name="Picture 2" descr="An unrolled recurrent neural network.">
            <a:extLst>
              <a:ext uri="{FF2B5EF4-FFF2-40B4-BE49-F238E27FC236}">
                <a16:creationId xmlns:a16="http://schemas.microsoft.com/office/drawing/2014/main" xmlns="" id="{165F6A44-CA10-4678-9122-C79FF4C68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240" y="2013283"/>
            <a:ext cx="3831823" cy="100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E42410B-893F-4D6B-B571-244C911493AC}"/>
              </a:ext>
            </a:extLst>
          </p:cNvPr>
          <p:cNvSpPr txBox="1"/>
          <p:nvPr/>
        </p:nvSpPr>
        <p:spPr>
          <a:xfrm>
            <a:off x="9480376" y="3101161"/>
            <a:ext cx="17196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</a:rPr>
              <a:t>Source: </a:t>
            </a:r>
            <a:r>
              <a:rPr lang="en-US" sz="1200" i="1" dirty="0" err="1">
                <a:latin typeface="Arial" panose="020B0604020202020204" pitchFamily="34" charset="0"/>
                <a:hlinkClick r:id="rId3"/>
              </a:rPr>
              <a:t>colah’s</a:t>
            </a:r>
            <a:r>
              <a:rPr lang="en-US" sz="1200" i="1" dirty="0">
                <a:latin typeface="Arial" panose="020B0604020202020204" pitchFamily="34" charset="0"/>
                <a:hlinkClick r:id="rId3"/>
              </a:rPr>
              <a:t> blog</a:t>
            </a:r>
            <a:endParaRPr lang="el-GR" sz="1200" dirty="0">
              <a:latin typeface="Arial" panose="020B0604020202020204" pitchFamily="34" charset="0"/>
            </a:endParaRPr>
          </a:p>
        </p:txBody>
      </p:sp>
      <p:pic>
        <p:nvPicPr>
          <p:cNvPr id="7" name="Εικόνα 3">
            <a:extLst>
              <a:ext uri="{FF2B5EF4-FFF2-40B4-BE49-F238E27FC236}">
                <a16:creationId xmlns:a16="http://schemas.microsoft.com/office/drawing/2014/main" xmlns="" id="{F3B558EB-5916-4E41-AEB1-1765F8917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6532" y="4365104"/>
            <a:ext cx="3039735" cy="16414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6DDDBA6-4C2F-4977-B888-56954533EB62}"/>
              </a:ext>
            </a:extLst>
          </p:cNvPr>
          <p:cNvSpPr txBox="1"/>
          <p:nvPr/>
        </p:nvSpPr>
        <p:spPr>
          <a:xfrm>
            <a:off x="9214499" y="6071333"/>
            <a:ext cx="15036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</a:rPr>
              <a:t>Source: </a:t>
            </a:r>
            <a:r>
              <a:rPr lang="en-US" sz="1200" i="1" dirty="0">
                <a:latin typeface="Arial" panose="020B0604020202020204" pitchFamily="34" charset="0"/>
                <a:hlinkClick r:id="rId5"/>
              </a:rPr>
              <a:t>link</a:t>
            </a:r>
            <a:endParaRPr lang="el-GR" sz="12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66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BF399E-9ACC-4A56-BF72-9EEDEB32F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472" y="404664"/>
            <a:ext cx="8784976" cy="1325160"/>
          </a:xfrm>
        </p:spPr>
        <p:txBody>
          <a:bodyPr/>
          <a:lstStyle/>
          <a:p>
            <a:r>
              <a:rPr lang="en-US" dirty="0"/>
              <a:t>Recurrent Neural Networks (RNNs)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B74520E-304E-4235-B51A-529A0E96B98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Other types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Bi-directional RNNs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Multi-layer RNNs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Disadvantages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Slow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Difficult to be parallelized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EB45032-F527-4916-8098-6B2B6E873ED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39</a:t>
            </a:fld>
            <a:endParaRPr lang="el-GR"/>
          </a:p>
        </p:txBody>
      </p:sp>
      <p:pic>
        <p:nvPicPr>
          <p:cNvPr id="5" name="Θέση περιεχομένου 3">
            <a:extLst>
              <a:ext uri="{FF2B5EF4-FFF2-40B4-BE49-F238E27FC236}">
                <a16:creationId xmlns:a16="http://schemas.microsoft.com/office/drawing/2014/main" xmlns="" id="{A90B9B28-A017-4FCA-BDEF-1B39089E7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540" y="1729824"/>
            <a:ext cx="6498769" cy="4022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3BA4822-CEA1-41B2-99D1-4D2A178192A4}"/>
              </a:ext>
            </a:extLst>
          </p:cNvPr>
          <p:cNvSpPr txBox="1"/>
          <p:nvPr/>
        </p:nvSpPr>
        <p:spPr>
          <a:xfrm>
            <a:off x="5447928" y="5777450"/>
            <a:ext cx="65708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latin typeface="Arial" panose="020B0604020202020204" pitchFamily="34" charset="0"/>
              </a:rPr>
              <a:t>Source: </a:t>
            </a:r>
            <a:r>
              <a:rPr lang="en-US" sz="1100" i="1" dirty="0">
                <a:latin typeface="Arial" panose="020B0604020202020204" pitchFamily="34" charset="0"/>
                <a:hlinkClick r:id="rId3"/>
              </a:rPr>
              <a:t>Stanford’s lectures from </a:t>
            </a:r>
            <a:r>
              <a:rPr lang="en-US" sz="1100" dirty="0">
                <a:latin typeface="Arial" panose="020B0604020202020204" pitchFamily="34" charset="0"/>
                <a:hlinkClick r:id="rId3"/>
              </a:rPr>
              <a:t>Natural Language Processing with Deep Learning CS224N/Ling284</a:t>
            </a:r>
            <a:endParaRPr lang="el-GR" sz="11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75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The </a:t>
            </a:r>
            <a:r>
              <a:rPr lang="en-US" sz="2400" dirty="0"/>
              <a:t>automatic manipulation of natural language, like speech and text, by </a:t>
            </a:r>
            <a:r>
              <a:rPr lang="en-US" sz="2400" dirty="0" smtClean="0"/>
              <a:t>software</a:t>
            </a:r>
          </a:p>
          <a:p>
            <a:pPr marL="0" indent="0">
              <a:buNone/>
            </a:pPr>
            <a:r>
              <a:rPr lang="en-US" sz="2400" i="1" dirty="0" smtClean="0"/>
              <a:t>or</a:t>
            </a:r>
            <a:r>
              <a:rPr lang="en-US" sz="2400" dirty="0" smtClean="0"/>
              <a:t>,</a:t>
            </a:r>
          </a:p>
          <a:p>
            <a:pPr marL="0" indent="0">
              <a:buNone/>
            </a:pPr>
            <a:r>
              <a:rPr lang="en-US" sz="2400" dirty="0"/>
              <a:t>Automatic methods that take natural language as input or produce natural language as output 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Has </a:t>
            </a:r>
            <a:r>
              <a:rPr lang="en-US" sz="2400" dirty="0"/>
              <a:t>been around for more than 50 years and grew out of the field of linguistics with the rise of computers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4312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RNN vs CNN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1415480" y="2260649"/>
            <a:ext cx="4752000" cy="3672000"/>
          </a:xfrm>
        </p:spPr>
        <p:txBody>
          <a:bodyPr/>
          <a:lstStyle/>
          <a:p>
            <a:r>
              <a:rPr lang="en-US" sz="2000" dirty="0" smtClean="0"/>
              <a:t>Recognize </a:t>
            </a:r>
            <a:r>
              <a:rPr lang="en-US" sz="2000" dirty="0"/>
              <a:t>patterns across </a:t>
            </a:r>
            <a:r>
              <a:rPr lang="en-US" sz="2000" b="1" dirty="0" smtClean="0"/>
              <a:t>time</a:t>
            </a:r>
          </a:p>
          <a:p>
            <a:r>
              <a:rPr lang="en-US" sz="2000" dirty="0" smtClean="0"/>
              <a:t>Comprehension </a:t>
            </a:r>
            <a:r>
              <a:rPr lang="en-US" sz="2000" dirty="0"/>
              <a:t>of </a:t>
            </a:r>
            <a:r>
              <a:rPr lang="en-US" sz="2000" b="1" dirty="0"/>
              <a:t>global/long-range </a:t>
            </a:r>
            <a:r>
              <a:rPr lang="en-US" sz="2000" b="1" dirty="0" smtClean="0"/>
              <a:t>semantics</a:t>
            </a:r>
          </a:p>
          <a:p>
            <a:r>
              <a:rPr lang="en-US" sz="2000" dirty="0" smtClean="0"/>
              <a:t>Account </a:t>
            </a:r>
            <a:r>
              <a:rPr lang="en-US" sz="2000" dirty="0"/>
              <a:t>for the </a:t>
            </a:r>
            <a:r>
              <a:rPr lang="en-US" sz="2000" b="1" dirty="0"/>
              <a:t>order of words </a:t>
            </a:r>
            <a:r>
              <a:rPr lang="en-US" sz="2000" dirty="0"/>
              <a:t>in </a:t>
            </a:r>
            <a:r>
              <a:rPr lang="en-US" sz="2000" dirty="0" smtClean="0"/>
              <a:t>text</a:t>
            </a:r>
          </a:p>
          <a:p>
            <a:r>
              <a:rPr lang="en-US" sz="2000" dirty="0" smtClean="0"/>
              <a:t>All </a:t>
            </a:r>
            <a:r>
              <a:rPr lang="en-US" sz="2000" b="1" dirty="0" smtClean="0"/>
              <a:t>sequential data</a:t>
            </a:r>
            <a:r>
              <a:rPr lang="en-US" sz="2000" dirty="0" smtClean="0"/>
              <a:t> tasks: Question-Answering</a:t>
            </a:r>
            <a:r>
              <a:rPr lang="en-US" sz="2000" dirty="0"/>
              <a:t>, </a:t>
            </a:r>
            <a:r>
              <a:rPr lang="en-US" sz="2000" dirty="0" smtClean="0"/>
              <a:t>Machine Translation</a:t>
            </a:r>
            <a:r>
              <a:rPr lang="en-US" sz="2000" dirty="0"/>
              <a:t>, POS tagging, </a:t>
            </a:r>
            <a:r>
              <a:rPr lang="en-US" sz="2000" dirty="0" smtClean="0"/>
              <a:t>Image Captioning</a:t>
            </a:r>
            <a:r>
              <a:rPr lang="en-US" sz="2000" dirty="0"/>
              <a:t>, </a:t>
            </a:r>
            <a:r>
              <a:rPr lang="en-US" sz="2000" dirty="0" smtClean="0"/>
              <a:t>Language Modeling etc.</a:t>
            </a:r>
          </a:p>
          <a:p>
            <a:r>
              <a:rPr lang="en-US" sz="2000" b="1" dirty="0" smtClean="0"/>
              <a:t>Slow</a:t>
            </a:r>
            <a:r>
              <a:rPr lang="en-US" sz="2000" dirty="0" smtClean="0"/>
              <a:t> training – can’t use parallelism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6528575" y="2260092"/>
            <a:ext cx="4752000" cy="3672557"/>
          </a:xfrm>
        </p:spPr>
        <p:txBody>
          <a:bodyPr/>
          <a:lstStyle/>
          <a:p>
            <a:r>
              <a:rPr lang="en-US" sz="2000" dirty="0" smtClean="0"/>
              <a:t>Recognize </a:t>
            </a:r>
            <a:r>
              <a:rPr lang="en-US" sz="2000" dirty="0"/>
              <a:t>patterns across </a:t>
            </a:r>
            <a:r>
              <a:rPr lang="en-US" sz="2000" b="1" dirty="0" smtClean="0"/>
              <a:t>space</a:t>
            </a:r>
          </a:p>
          <a:p>
            <a:r>
              <a:rPr lang="en-US" sz="2000" b="1" dirty="0"/>
              <a:t>L</a:t>
            </a:r>
            <a:r>
              <a:rPr lang="en-US" sz="2000" b="1" dirty="0" smtClean="0"/>
              <a:t>ocal </a:t>
            </a:r>
            <a:r>
              <a:rPr lang="en-US" sz="2000" b="1" dirty="0"/>
              <a:t>feature</a:t>
            </a:r>
            <a:r>
              <a:rPr lang="en-US" sz="2000" dirty="0"/>
              <a:t> </a:t>
            </a:r>
            <a:r>
              <a:rPr lang="en-US" sz="2000" dirty="0" smtClean="0"/>
              <a:t>detection</a:t>
            </a:r>
          </a:p>
          <a:p>
            <a:r>
              <a:rPr lang="en-US" sz="2000" dirty="0" smtClean="0"/>
              <a:t>Don’t account for the order of words (convolution + pooling)</a:t>
            </a:r>
          </a:p>
          <a:p>
            <a:r>
              <a:rPr lang="en-US" sz="2000" b="1" dirty="0" smtClean="0"/>
              <a:t>Only Classification</a:t>
            </a:r>
            <a:r>
              <a:rPr lang="en-US" sz="2000" dirty="0" smtClean="0"/>
              <a:t> tasks: </a:t>
            </a:r>
            <a:r>
              <a:rPr lang="en-US" sz="2000" dirty="0"/>
              <a:t>Sentiment Analysis, Spam Detection, Topic </a:t>
            </a:r>
            <a:r>
              <a:rPr lang="en-US" sz="2000" dirty="0" smtClean="0"/>
              <a:t>Categorization</a:t>
            </a:r>
          </a:p>
          <a:p>
            <a:r>
              <a:rPr lang="en-US" sz="2000" b="1" dirty="0" smtClean="0"/>
              <a:t>Fast</a:t>
            </a:r>
            <a:r>
              <a:rPr lang="en-US" sz="2000" dirty="0" smtClean="0"/>
              <a:t> training (~5x) – GP</a:t>
            </a:r>
            <a:r>
              <a:rPr lang="en-US" sz="2000" dirty="0"/>
              <a:t>U</a:t>
            </a:r>
            <a:r>
              <a:rPr lang="en-US" sz="2000" dirty="0" smtClean="0"/>
              <a:t> utilization for convolutions</a:t>
            </a:r>
            <a:endParaRPr lang="en-US" sz="2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415480" y="1747887"/>
            <a:ext cx="4752000" cy="449213"/>
          </a:xfrm>
        </p:spPr>
        <p:txBody>
          <a:bodyPr/>
          <a:lstStyle/>
          <a:p>
            <a:r>
              <a:rPr lang="en-US" dirty="0" smtClean="0"/>
              <a:t>RNN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6528575" y="1817266"/>
            <a:ext cx="4752000" cy="379834"/>
          </a:xfrm>
        </p:spPr>
        <p:txBody>
          <a:bodyPr/>
          <a:lstStyle/>
          <a:p>
            <a:r>
              <a:rPr lang="en-US" dirty="0" smtClean="0"/>
              <a:t>CNN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1519840A-DF05-4057-84CA-7EFE2A1ADCF2}" type="slidenum">
              <a:rPr lang="el-GR" smtClean="0"/>
              <a:pPr>
                <a:defRPr/>
              </a:pPr>
              <a:t>40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0382668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 NNs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CNN + RNN</a:t>
            </a:r>
          </a:p>
          <a:p>
            <a:r>
              <a:rPr lang="en-US" dirty="0" smtClean="0"/>
              <a:t>RNN + CNN</a:t>
            </a:r>
          </a:p>
          <a:p>
            <a:r>
              <a:rPr lang="en-US" dirty="0" smtClean="0"/>
              <a:t>CNN // RNN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41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6417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+ RNN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5517232"/>
            <a:ext cx="10009188" cy="71226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Takes advantage of the coarse grained local features generated by CNN and long-distance dependencies learned via RNN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42</a:t>
            </a:fld>
            <a:endParaRPr lang="el-G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2" y="4566341"/>
            <a:ext cx="6264696" cy="9508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76" y="1729755"/>
            <a:ext cx="4583523" cy="283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03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+ </a:t>
            </a:r>
            <a:r>
              <a:rPr lang="en-US" dirty="0" smtClean="0"/>
              <a:t>CNN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2" y="2348880"/>
            <a:ext cx="4320480" cy="252247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43</a:t>
            </a:fld>
            <a:endParaRPr lang="el-G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008" y="1281617"/>
            <a:ext cx="4608512" cy="496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8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// </a:t>
            </a:r>
            <a:r>
              <a:rPr lang="en-US" dirty="0" smtClean="0"/>
              <a:t>RNN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936" y="1341487"/>
            <a:ext cx="4623272" cy="424973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44</a:t>
            </a:fld>
            <a:endParaRPr lang="el-G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2" y="2132856"/>
            <a:ext cx="3419475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45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F80AAD-30DF-4531-B0B0-92E78681A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sz="6000" dirty="0"/>
              <a:t>Word </a:t>
            </a:r>
            <a:r>
              <a:rPr lang="en-US" sz="6000" dirty="0" smtClean="0"/>
              <a:t>representations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A03175D-829D-4F96-852B-3507E4F9CA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Words represented as vectors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6EBDBDA-60CD-4B53-ACDB-EAB005B8E3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13054C-0ECE-4771-A30E-5D463CABA6B7}" type="slidenum">
              <a:rPr lang="el-GR" smtClean="0"/>
              <a:pPr>
                <a:defRPr/>
              </a:pPr>
              <a:t>45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00046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representations (vectors)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 sz="2400" dirty="0"/>
          </a:p>
          <a:p>
            <a:r>
              <a:rPr lang="en-US" sz="2400" b="1" dirty="0" smtClean="0"/>
              <a:t>Fixed representations</a:t>
            </a:r>
            <a:r>
              <a:rPr lang="el-GR" sz="2400" b="1" dirty="0" smtClean="0"/>
              <a:t> (</a:t>
            </a:r>
            <a:r>
              <a:rPr lang="en-US" sz="2400" b="1" dirty="0" smtClean="0"/>
              <a:t>sparse)</a:t>
            </a:r>
          </a:p>
          <a:p>
            <a:pPr marL="0" indent="0">
              <a:buNone/>
            </a:pPr>
            <a:r>
              <a:rPr lang="en-US" sz="2400" dirty="0"/>
              <a:t>	Every dimension/value of the feature vector corresponds </a:t>
            </a:r>
            <a:r>
              <a:rPr lang="en-US" sz="2400" dirty="0" smtClean="0"/>
              <a:t>to </a:t>
            </a:r>
            <a:r>
              <a:rPr lang="en-US" sz="2400" dirty="0"/>
              <a:t>a </a:t>
            </a:r>
            <a:r>
              <a:rPr lang="en-US" sz="2400" dirty="0" smtClean="0"/>
              <a:t>	specific </a:t>
            </a:r>
            <a:r>
              <a:rPr lang="en-US" sz="2400" dirty="0"/>
              <a:t>word</a:t>
            </a:r>
          </a:p>
          <a:p>
            <a:endParaRPr lang="en-US" sz="2400" dirty="0"/>
          </a:p>
          <a:p>
            <a:r>
              <a:rPr lang="en-US" sz="2400" b="1" dirty="0" smtClean="0"/>
              <a:t>Distributed representations (dense)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Features/dimensions </a:t>
            </a:r>
            <a:r>
              <a:rPr lang="en-US" sz="2400" dirty="0"/>
              <a:t>of the vector do not correspond to </a:t>
            </a:r>
            <a:r>
              <a:rPr lang="en-US" sz="2400" dirty="0" smtClean="0"/>
              <a:t>	words </a:t>
            </a:r>
            <a:r>
              <a:rPr lang="en-US" sz="2400" dirty="0"/>
              <a:t>from the vocabulary but to some meaning/entity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46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184213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 representations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 smtClean="0"/>
              <a:t>One-Hot Encoding</a:t>
            </a:r>
          </a:p>
          <a:p>
            <a:endParaRPr lang="en-US" sz="2400" dirty="0" smtClean="0"/>
          </a:p>
          <a:p>
            <a:r>
              <a:rPr lang="en-US" sz="2400" b="1" dirty="0"/>
              <a:t>Bag of words</a:t>
            </a:r>
            <a:r>
              <a:rPr lang="en-US" sz="2400" dirty="0"/>
              <a:t> (count vectors), </a:t>
            </a:r>
            <a:r>
              <a:rPr lang="en-US" sz="2400" b="1" dirty="0"/>
              <a:t>TF-IDF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47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63226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One-Hot Encoding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 smtClean="0"/>
              <a:t>Vocabulary </a:t>
            </a:r>
            <a:r>
              <a:rPr lang="en-US" sz="2400" dirty="0"/>
              <a:t>size </a:t>
            </a:r>
            <a:r>
              <a:rPr lang="en-US" sz="2400" dirty="0" smtClean="0"/>
              <a:t>vector</a:t>
            </a:r>
          </a:p>
          <a:p>
            <a:r>
              <a:rPr lang="en-US" sz="2400" dirty="0"/>
              <a:t>O</a:t>
            </a:r>
            <a:r>
              <a:rPr lang="en-US" sz="2400" dirty="0" smtClean="0"/>
              <a:t>nly </a:t>
            </a:r>
            <a:r>
              <a:rPr lang="en-US" sz="2400" dirty="0"/>
              <a:t>corresponding </a:t>
            </a:r>
            <a:r>
              <a:rPr lang="en-US" sz="2400" dirty="0" smtClean="0"/>
              <a:t>column value </a:t>
            </a:r>
            <a:r>
              <a:rPr lang="en-US" sz="2400" dirty="0"/>
              <a:t>is </a:t>
            </a:r>
            <a:r>
              <a:rPr lang="en-US" sz="2400" dirty="0" smtClean="0"/>
              <a:t>1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48</a:t>
            </a:fld>
            <a:endParaRPr lang="el-G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624" y="3212976"/>
            <a:ext cx="680085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7924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 of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7464152" y="1940321"/>
            <a:ext cx="4464496" cy="4388840"/>
          </a:xfrm>
        </p:spPr>
        <p:txBody>
          <a:bodyPr/>
          <a:lstStyle/>
          <a:p>
            <a:r>
              <a:rPr lang="en-US" sz="2400" dirty="0" smtClean="0"/>
              <a:t>Represent context (</a:t>
            </a:r>
            <a:r>
              <a:rPr lang="fr-FR" sz="2400" dirty="0"/>
              <a:t>phrases, sentences, </a:t>
            </a:r>
            <a:r>
              <a:rPr lang="fr-FR" sz="2400" dirty="0" err="1" smtClean="0"/>
              <a:t>paragraphs</a:t>
            </a:r>
            <a:r>
              <a:rPr lang="fr-FR" sz="2400" dirty="0" smtClean="0"/>
              <a:t>, documents)</a:t>
            </a:r>
          </a:p>
          <a:p>
            <a:pPr marL="0" indent="0">
              <a:buNone/>
            </a:pPr>
            <a:endParaRPr lang="fr-FR" sz="2400" dirty="0" smtClean="0"/>
          </a:p>
          <a:p>
            <a:r>
              <a:rPr lang="fr-FR" sz="2400" dirty="0" err="1" smtClean="0"/>
              <a:t>Binary</a:t>
            </a:r>
            <a:r>
              <a:rPr lang="fr-FR" sz="2400" dirty="0" smtClean="0"/>
              <a:t> values (</a:t>
            </a:r>
            <a:r>
              <a:rPr lang="fr-FR" sz="2400" dirty="0" err="1" smtClean="0"/>
              <a:t>binary</a:t>
            </a:r>
            <a:r>
              <a:rPr lang="fr-FR" sz="2400" dirty="0" smtClean="0"/>
              <a:t> BOW)</a:t>
            </a:r>
          </a:p>
          <a:p>
            <a:endParaRPr lang="fr-FR" sz="2400" dirty="0" smtClean="0"/>
          </a:p>
          <a:p>
            <a:r>
              <a:rPr lang="fr-FR" sz="2400" dirty="0" err="1" smtClean="0"/>
              <a:t>Frequency</a:t>
            </a:r>
            <a:r>
              <a:rPr lang="fr-FR" sz="2400" dirty="0" smtClean="0"/>
              <a:t> </a:t>
            </a:r>
            <a:r>
              <a:rPr lang="fr-FR" sz="2400" dirty="0" err="1" smtClean="0"/>
              <a:t>counts</a:t>
            </a:r>
            <a:r>
              <a:rPr lang="fr-FR" sz="2400" dirty="0" smtClean="0"/>
              <a:t> (BOW)</a:t>
            </a:r>
          </a:p>
          <a:p>
            <a:pPr marL="0" indent="0">
              <a:buNone/>
            </a:pPr>
            <a:endParaRPr lang="fr-FR" sz="2400" dirty="0" smtClean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49</a:t>
            </a:fld>
            <a:endParaRPr lang="el-G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1782072"/>
            <a:ext cx="6856437" cy="385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739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The </a:t>
            </a:r>
            <a:r>
              <a:rPr lang="en-US" sz="2400" dirty="0"/>
              <a:t>way we, humans, communicate with each other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Speech </a:t>
            </a:r>
            <a:r>
              <a:rPr lang="en-US" sz="2400" dirty="0"/>
              <a:t>and text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Given </a:t>
            </a:r>
            <a:r>
              <a:rPr lang="en-US" sz="2400" dirty="0"/>
              <a:t>the importance of this type of data, we must have methods to understand and reason about natural language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5</a:t>
            </a:fld>
            <a:endParaRPr lang="el-G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880" y="2492896"/>
            <a:ext cx="1809352" cy="135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TF-IDF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 smtClean="0"/>
              <a:t>Term </a:t>
            </a:r>
            <a:r>
              <a:rPr lang="en-US" sz="2400" dirty="0"/>
              <a:t>Frequency-Inverse Document </a:t>
            </a:r>
            <a:r>
              <a:rPr lang="en-US" sz="2400" dirty="0" smtClean="0"/>
              <a:t>Frequency</a:t>
            </a:r>
            <a:r>
              <a:rPr lang="en-US" sz="2400" dirty="0"/>
              <a:t> </a:t>
            </a:r>
            <a:r>
              <a:rPr lang="en-US" sz="2400" dirty="0" smtClean="0"/>
              <a:t>scores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50</a:t>
            </a:fld>
            <a:endParaRPr lang="el-G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608" y="3105596"/>
            <a:ext cx="6998847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2816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 representations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2400" dirty="0"/>
              <a:t>R</a:t>
            </a:r>
            <a:r>
              <a:rPr lang="en-US" sz="2400" dirty="0" smtClean="0"/>
              <a:t>equire </a:t>
            </a:r>
            <a:r>
              <a:rPr lang="en-US" sz="2400" dirty="0"/>
              <a:t>large </a:t>
            </a:r>
            <a:r>
              <a:rPr lang="en-US" sz="2400" dirty="0" smtClean="0"/>
              <a:t>memory</a:t>
            </a:r>
          </a:p>
          <a:p>
            <a:r>
              <a:rPr lang="en-US" sz="2400" dirty="0" smtClean="0"/>
              <a:t>No semantic information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 smtClean="0"/>
              <a:t>Easy to use</a:t>
            </a:r>
            <a:endParaRPr lang="en-US" sz="2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1519840A-DF05-4057-84CA-7EFE2A1ADCF2}" type="slidenum">
              <a:rPr lang="el-GR" smtClean="0"/>
              <a:pPr>
                <a:defRPr/>
              </a:pPr>
              <a:t>51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7687719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472" y="404664"/>
            <a:ext cx="8352928" cy="1325160"/>
          </a:xfrm>
        </p:spPr>
        <p:txBody>
          <a:bodyPr/>
          <a:lstStyle/>
          <a:p>
            <a:r>
              <a:rPr lang="en-US" dirty="0"/>
              <a:t>Distributed </a:t>
            </a:r>
            <a:r>
              <a:rPr lang="en-US" dirty="0" smtClean="0"/>
              <a:t>representations (</a:t>
            </a:r>
            <a:r>
              <a:rPr lang="en-US" dirty="0" err="1" smtClean="0"/>
              <a:t>embeddings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 smtClean="0"/>
              <a:t>Classic word </a:t>
            </a:r>
            <a:r>
              <a:rPr lang="en-US" sz="2400" b="1" dirty="0" err="1" smtClean="0"/>
              <a:t>embeddings</a:t>
            </a:r>
            <a:endParaRPr lang="en-US" sz="2400" b="1" dirty="0" smtClean="0"/>
          </a:p>
          <a:p>
            <a:pPr lvl="1"/>
            <a:r>
              <a:rPr lang="en-US" sz="2000" dirty="0"/>
              <a:t>Word2Vec (T. </a:t>
            </a:r>
            <a:r>
              <a:rPr lang="en-US" sz="2000" dirty="0" err="1"/>
              <a:t>Mikolov</a:t>
            </a:r>
            <a:r>
              <a:rPr lang="en-US" sz="2000" dirty="0"/>
              <a:t> et al, 2013)</a:t>
            </a:r>
          </a:p>
          <a:p>
            <a:pPr lvl="1"/>
            <a:r>
              <a:rPr lang="en-US" sz="2000" dirty="0" err="1"/>
              <a:t>GloVe</a:t>
            </a:r>
            <a:r>
              <a:rPr lang="en-US" sz="2000" dirty="0"/>
              <a:t> (J. Pennington et al, 2014)</a:t>
            </a:r>
          </a:p>
          <a:p>
            <a:pPr lvl="1"/>
            <a:r>
              <a:rPr lang="en-US" sz="2000" dirty="0" err="1"/>
              <a:t>FastText</a:t>
            </a:r>
            <a:r>
              <a:rPr lang="en-US" sz="2000" dirty="0"/>
              <a:t> </a:t>
            </a:r>
            <a:r>
              <a:rPr lang="en-US" sz="2000" dirty="0" smtClean="0"/>
              <a:t>(P. Bojanowski et al, 2016</a:t>
            </a:r>
            <a:r>
              <a:rPr lang="en-US" sz="2000" dirty="0"/>
              <a:t>)</a:t>
            </a:r>
          </a:p>
          <a:p>
            <a:r>
              <a:rPr lang="en-US" sz="2400" b="1" dirty="0" smtClean="0"/>
              <a:t>Contextualized word </a:t>
            </a:r>
            <a:r>
              <a:rPr lang="en-US" sz="2400" b="1" dirty="0" err="1" smtClean="0"/>
              <a:t>embeddings</a:t>
            </a:r>
            <a:endParaRPr lang="en-US" sz="2400" b="1" dirty="0" smtClean="0"/>
          </a:p>
          <a:p>
            <a:pPr lvl="1"/>
            <a:r>
              <a:rPr lang="en-US" sz="2000" dirty="0" err="1" smtClean="0"/>
              <a:t>CoVe</a:t>
            </a:r>
            <a:r>
              <a:rPr lang="en-US" sz="2000" dirty="0" smtClean="0"/>
              <a:t> (B. McCann et al, 2017)</a:t>
            </a:r>
          </a:p>
          <a:p>
            <a:pPr lvl="1"/>
            <a:r>
              <a:rPr lang="en-US" sz="2000" dirty="0" err="1" smtClean="0"/>
              <a:t>ELMo</a:t>
            </a:r>
            <a:r>
              <a:rPr lang="en-US" sz="2000" dirty="0" smtClean="0"/>
              <a:t> </a:t>
            </a:r>
            <a:r>
              <a:rPr lang="en-US" sz="2000" dirty="0"/>
              <a:t>(M. Peters et al, 2018)</a:t>
            </a:r>
          </a:p>
          <a:p>
            <a:pPr lvl="1"/>
            <a:r>
              <a:rPr lang="en-US" sz="2000" dirty="0" smtClean="0"/>
              <a:t>GPT (</a:t>
            </a:r>
            <a:r>
              <a:rPr lang="en-US" sz="2000" dirty="0" err="1" smtClean="0"/>
              <a:t>OpenAI</a:t>
            </a:r>
            <a:r>
              <a:rPr lang="en-US" sz="2000" dirty="0" smtClean="0"/>
              <a:t>, 2018)</a:t>
            </a:r>
          </a:p>
          <a:p>
            <a:pPr lvl="1"/>
            <a:r>
              <a:rPr lang="en-US" sz="2000" dirty="0" smtClean="0"/>
              <a:t>BERT </a:t>
            </a:r>
            <a:r>
              <a:rPr lang="en-US" sz="2000" dirty="0"/>
              <a:t>(J. Devlin et al, 2018)</a:t>
            </a:r>
            <a:endParaRPr lang="en-US" sz="2000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52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056299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</a:t>
            </a:r>
            <a:r>
              <a:rPr lang="en-US" dirty="0" err="1" smtClean="0"/>
              <a:t>Embeddings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 smtClean="0"/>
              <a:t>Word semantics are </a:t>
            </a:r>
            <a:r>
              <a:rPr lang="en-US" sz="2400" i="1" dirty="0" smtClean="0"/>
              <a:t>embedded</a:t>
            </a:r>
            <a:r>
              <a:rPr lang="en-US" sz="2400" dirty="0" smtClean="0"/>
              <a:t> in the vector representation</a:t>
            </a:r>
          </a:p>
          <a:p>
            <a:r>
              <a:rPr lang="en-US" sz="2400" dirty="0" smtClean="0"/>
              <a:t>Similar meanings -&gt; similar representations</a:t>
            </a:r>
          </a:p>
          <a:p>
            <a:endParaRPr lang="en-US" sz="2400" dirty="0" smtClean="0"/>
          </a:p>
          <a:p>
            <a:r>
              <a:rPr lang="en-US" sz="2400" dirty="0" smtClean="0"/>
              <a:t>Embedding values are learned like the weights of a NN in training</a:t>
            </a:r>
          </a:p>
          <a:p>
            <a:r>
              <a:rPr lang="en-US" sz="2400" dirty="0" smtClean="0"/>
              <a:t>Language models are used to train/learn good </a:t>
            </a:r>
            <a:r>
              <a:rPr lang="en-US" sz="2400" dirty="0" err="1" smtClean="0"/>
              <a:t>embeddings</a:t>
            </a:r>
            <a:r>
              <a:rPr lang="en-US" sz="2400" dirty="0" smtClean="0"/>
              <a:t> with large corpora, in a word prediction task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53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662564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F80AAD-30DF-4531-B0B0-92E78681A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Classic </a:t>
            </a:r>
            <a:r>
              <a:rPr lang="en-US" dirty="0"/>
              <a:t>w</a:t>
            </a:r>
            <a:r>
              <a:rPr lang="en-US" sz="6000" dirty="0" smtClean="0"/>
              <a:t>ord </a:t>
            </a:r>
            <a:r>
              <a:rPr lang="en-US" sz="6000" dirty="0"/>
              <a:t>embeddings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A03175D-829D-4F96-852B-3507E4F9CA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Language models for learning </a:t>
            </a:r>
            <a:r>
              <a:rPr lang="en-US" dirty="0" err="1" smtClean="0"/>
              <a:t>embeddings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6EBDBDA-60CD-4B53-ACDB-EAB005B8E3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13054C-0ECE-4771-A30E-5D463CABA6B7}" type="slidenum">
              <a:rPr lang="el-GR" smtClean="0"/>
              <a:pPr>
                <a:defRPr/>
              </a:pPr>
              <a:t>54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5246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Word2Vec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Two-layer NN trained to reconstruct linguistic contexts of words</a:t>
            </a: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Training with pairs of context-target words (2 variations)</a:t>
            </a:r>
            <a:endParaRPr lang="en-US" sz="2400" dirty="0"/>
          </a:p>
          <a:p>
            <a:r>
              <a:rPr lang="en-US" sz="2000" b="1" dirty="0"/>
              <a:t>Skip-gram (popular)</a:t>
            </a:r>
            <a:r>
              <a:rPr lang="en-US" sz="2000" dirty="0"/>
              <a:t>: The </a:t>
            </a:r>
            <a:r>
              <a:rPr lang="en-US" sz="2000" dirty="0" err="1"/>
              <a:t>embeddings</a:t>
            </a:r>
            <a:r>
              <a:rPr lang="en-US" sz="2000" dirty="0"/>
              <a:t> are learned while the model tries to predict the context given the target word as </a:t>
            </a:r>
            <a:r>
              <a:rPr lang="en-US" sz="2000" dirty="0" smtClean="0"/>
              <a:t>input</a:t>
            </a:r>
            <a:endParaRPr lang="en-US" sz="2000" b="1" dirty="0" smtClean="0"/>
          </a:p>
          <a:p>
            <a:r>
              <a:rPr lang="en-US" sz="2000" b="1" dirty="0" smtClean="0"/>
              <a:t>CBOW</a:t>
            </a:r>
            <a:r>
              <a:rPr lang="en-US" sz="2000" dirty="0" smtClean="0"/>
              <a:t>: The context words </a:t>
            </a:r>
            <a:r>
              <a:rPr lang="en-US" sz="2000" dirty="0" err="1" smtClean="0"/>
              <a:t>embeddings</a:t>
            </a:r>
            <a:r>
              <a:rPr lang="en-US" sz="2000" dirty="0" smtClean="0"/>
              <a:t> are randomly initialized and learned while the model tries to predict the target word given the context as input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55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3397790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F77BB6D-3A00-4F75-9443-F526F5E32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Word2Vec (concept)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ECA2B14-C567-4DF1-AF87-C6ECA3F5568E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Continuous Bag-of-Words (CBOW)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Predict center word given surrounding words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Skip-Gram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Predict surrounding words given center word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B766958-F8E0-4A15-BE46-1433086C15B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56</a:t>
            </a:fld>
            <a:endParaRPr lang="el-G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C67D43C-9257-450F-8213-52C9726D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120" y="2780928"/>
            <a:ext cx="3960440" cy="7488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BFABC81-EACC-4391-9B38-049B07D22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259" y="3529783"/>
            <a:ext cx="7521481" cy="8840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7C05159A-C255-48A9-A1FE-5434A25DFD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0136" y="4440898"/>
            <a:ext cx="3960440" cy="6893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CEC31180-C35A-48B1-9834-BFF79E999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9696" y="5280178"/>
            <a:ext cx="7128792" cy="100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0852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443" y="2204865"/>
            <a:ext cx="5445629" cy="159484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57</a:t>
            </a:fld>
            <a:endParaRPr lang="el-GR"/>
          </a:p>
        </p:txBody>
      </p:sp>
      <p:sp>
        <p:nvSpPr>
          <p:cNvPr id="8" name="TextBox 7"/>
          <p:cNvSpPr txBox="1"/>
          <p:nvPr/>
        </p:nvSpPr>
        <p:spPr>
          <a:xfrm>
            <a:off x="7176120" y="2060848"/>
            <a:ext cx="43204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Instead of asking the model to predict the neighboring word, ask it if a word is neighbor</a:t>
            </a:r>
          </a:p>
          <a:p>
            <a:endParaRPr lang="en-US" dirty="0"/>
          </a:p>
          <a:p>
            <a:r>
              <a:rPr lang="en-US" dirty="0" smtClean="0"/>
              <a:t>This makes processing much faster and allows training on huge corpora -&gt; better </a:t>
            </a:r>
            <a:r>
              <a:rPr lang="en-US" dirty="0" err="1" smtClean="0"/>
              <a:t>embeddings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9628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Negative sampling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58</a:t>
            </a:fld>
            <a:endParaRPr lang="el-GR"/>
          </a:p>
        </p:txBody>
      </p:sp>
      <p:pic>
        <p:nvPicPr>
          <p:cNvPr id="5" name="Picture 4" descr="https://jalammar.github.io/images/word2vec/skipgram-with-negative-sampling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486" y="2204864"/>
            <a:ext cx="6630721" cy="30243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8328248" y="1988840"/>
            <a:ext cx="306047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balance the training dataset and avoid getting a ‘smartass’ model that gives garbage </a:t>
            </a:r>
            <a:r>
              <a:rPr lang="en-US" dirty="0" err="1" smtClean="0"/>
              <a:t>embeddings</a:t>
            </a:r>
            <a:r>
              <a:rPr lang="en-US" dirty="0" smtClean="0"/>
              <a:t>, negative sampling is employed</a:t>
            </a:r>
          </a:p>
          <a:p>
            <a:endParaRPr lang="en-US" dirty="0"/>
          </a:p>
          <a:p>
            <a:r>
              <a:rPr lang="en-US" dirty="0" smtClean="0"/>
              <a:t>For each sample in the initial dataset, random words from the vocabulary – not neighbors – are put as negative 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82649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process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59</a:t>
            </a:fld>
            <a:endParaRPr lang="el-GR"/>
          </a:p>
        </p:txBody>
      </p:sp>
      <p:sp>
        <p:nvSpPr>
          <p:cNvPr id="12" name="TextBox 11"/>
          <p:cNvSpPr txBox="1"/>
          <p:nvPr/>
        </p:nvSpPr>
        <p:spPr>
          <a:xfrm>
            <a:off x="8256240" y="1922133"/>
            <a:ext cx="313248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First, embedding and context matrices are created (both </a:t>
            </a:r>
            <a:r>
              <a:rPr lang="en-US" dirty="0" err="1" smtClean="0"/>
              <a:t>vocab_size</a:t>
            </a:r>
            <a:r>
              <a:rPr lang="en-US" dirty="0" smtClean="0"/>
              <a:t> x </a:t>
            </a:r>
            <a:r>
              <a:rPr lang="en-US" dirty="0" err="1" smtClean="0"/>
              <a:t>embedding_size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These two have an embedding for each word and are getting updated during training</a:t>
            </a:r>
          </a:p>
          <a:p>
            <a:endParaRPr lang="en-US" dirty="0"/>
          </a:p>
          <a:p>
            <a:r>
              <a:rPr lang="en-US" dirty="0" smtClean="0"/>
              <a:t>The goal of training is to get a good embedding matrix with all the word representations</a:t>
            </a:r>
          </a:p>
          <a:p>
            <a:endParaRPr lang="en-US" dirty="0"/>
          </a:p>
          <a:p>
            <a:r>
              <a:rPr lang="en-US" dirty="0" smtClean="0"/>
              <a:t>We can then load that </a:t>
            </a:r>
            <a:r>
              <a:rPr lang="en-US" dirty="0" err="1" smtClean="0"/>
              <a:t>pretrained</a:t>
            </a:r>
            <a:r>
              <a:rPr lang="en-US" dirty="0" smtClean="0"/>
              <a:t> matrix to deal with any NLP task</a:t>
            </a:r>
            <a:endParaRPr lang="en-US" dirty="0"/>
          </a:p>
        </p:txBody>
      </p:sp>
      <p:pic>
        <p:nvPicPr>
          <p:cNvPr id="13" name="Picture 12" descr="https://jalammar.github.io/images/word2vec/word2vec-training-example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1922133"/>
            <a:ext cx="6264696" cy="36433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3283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Natural Language is :</a:t>
            </a:r>
          </a:p>
          <a:p>
            <a:r>
              <a:rPr lang="en-US" sz="2400" dirty="0"/>
              <a:t>Messy</a:t>
            </a:r>
          </a:p>
          <a:p>
            <a:r>
              <a:rPr lang="en-US" sz="2400" dirty="0"/>
              <a:t>Ambiguous</a:t>
            </a:r>
          </a:p>
          <a:p>
            <a:r>
              <a:rPr lang="en-US" sz="2400" dirty="0"/>
              <a:t>changing and evolving</a:t>
            </a:r>
          </a:p>
          <a:p>
            <a:r>
              <a:rPr lang="en-US" sz="2400" dirty="0"/>
              <a:t>Not defined by formal rules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So it’s hard working with such data.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69957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process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60</a:t>
            </a:fld>
            <a:endParaRPr lang="el-GR"/>
          </a:p>
        </p:txBody>
      </p:sp>
      <p:pic>
        <p:nvPicPr>
          <p:cNvPr id="5" name="Picture 4" descr="https://jalammar.github.io/images/word2vec/word2vec-lookup-embeddings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2348880"/>
            <a:ext cx="6696744" cy="316835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8543925" y="2420888"/>
            <a:ext cx="33847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Each </a:t>
            </a:r>
            <a:r>
              <a:rPr lang="en-US" dirty="0"/>
              <a:t>training </a:t>
            </a:r>
            <a:r>
              <a:rPr lang="en-US" dirty="0" smtClean="0"/>
              <a:t>step: Take one </a:t>
            </a:r>
            <a:r>
              <a:rPr lang="en-US" dirty="0"/>
              <a:t>positive example and its associated negative </a:t>
            </a:r>
            <a:r>
              <a:rPr lang="en-US" dirty="0" smtClean="0"/>
              <a:t>examples</a:t>
            </a:r>
          </a:p>
          <a:p>
            <a:endParaRPr lang="en-US" dirty="0"/>
          </a:p>
          <a:p>
            <a:r>
              <a:rPr lang="en-US" dirty="0" smtClean="0"/>
              <a:t>Look up </a:t>
            </a:r>
            <a:r>
              <a:rPr lang="en-US" dirty="0" err="1" smtClean="0"/>
              <a:t>embeddings</a:t>
            </a:r>
            <a:r>
              <a:rPr lang="en-US" dirty="0" smtClean="0"/>
              <a:t>: Input words -&gt; Embedding matrix, Output/context words -&gt; Context matrix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63268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process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61</a:t>
            </a:fld>
            <a:endParaRPr lang="el-GR"/>
          </a:p>
        </p:txBody>
      </p:sp>
      <p:pic>
        <p:nvPicPr>
          <p:cNvPr id="5" name="Picture 4" descr="https://jalammar.github.io/images/word2vec/word2vec-training-update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1729824"/>
            <a:ext cx="6192688" cy="345638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7857493" y="1729824"/>
            <a:ext cx="338437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Take the dot product of the corresponding </a:t>
            </a:r>
            <a:r>
              <a:rPr lang="en-US" dirty="0" err="1" smtClean="0"/>
              <a:t>embeddings</a:t>
            </a:r>
            <a:r>
              <a:rPr lang="en-US" dirty="0" smtClean="0"/>
              <a:t> - that </a:t>
            </a:r>
            <a:r>
              <a:rPr lang="en-US" dirty="0"/>
              <a:t>number indicates the similarity of the input and context </a:t>
            </a:r>
            <a:r>
              <a:rPr lang="en-US" dirty="0" err="1" smtClean="0"/>
              <a:t>embeddings</a:t>
            </a:r>
            <a:endParaRPr lang="en-US" dirty="0" smtClean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 smtClean="0"/>
              <a:t>Use sigmoid (suitable for binary classification) to get the model’s output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 smtClean="0"/>
              <a:t>Calculate prediction error and use it to update model parameters (the two matrices)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 smtClean="0"/>
              <a:t>Iterate through the whole dataset to get a well-trained embedding matrix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1266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GloVe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Marry the </a:t>
            </a:r>
            <a:r>
              <a:rPr lang="en-US" sz="2400" b="1" dirty="0" smtClean="0"/>
              <a:t>global</a:t>
            </a:r>
            <a:r>
              <a:rPr lang="en-US" sz="2400" dirty="0" smtClean="0"/>
              <a:t> text </a:t>
            </a:r>
            <a:r>
              <a:rPr lang="en-US" sz="2400" dirty="0"/>
              <a:t>statistics of matrix factorization techniques like </a:t>
            </a:r>
            <a:r>
              <a:rPr lang="en-US" sz="2400" dirty="0" smtClean="0"/>
              <a:t>Latent Semantic Analysis </a:t>
            </a:r>
            <a:r>
              <a:rPr lang="en-US" sz="2400" dirty="0"/>
              <a:t>with the </a:t>
            </a:r>
            <a:r>
              <a:rPr lang="en-US" sz="2400" b="1" dirty="0"/>
              <a:t>local</a:t>
            </a:r>
            <a:r>
              <a:rPr lang="en-US" sz="2400" dirty="0"/>
              <a:t> context-based learning in </a:t>
            </a:r>
            <a:r>
              <a:rPr lang="en-US" sz="2400" dirty="0" smtClean="0"/>
              <a:t>word2vec</a:t>
            </a:r>
          </a:p>
          <a:p>
            <a:r>
              <a:rPr lang="en-US" sz="2400" dirty="0" smtClean="0"/>
              <a:t>Constructs </a:t>
            </a:r>
            <a:r>
              <a:rPr lang="en-US" sz="2400" dirty="0"/>
              <a:t>a matrix of term </a:t>
            </a:r>
            <a:r>
              <a:rPr lang="en-US" sz="2400" dirty="0" smtClean="0"/>
              <a:t>co-occurrences from the whole corpus</a:t>
            </a:r>
          </a:p>
          <a:p>
            <a:pPr marL="324000" lvl="1" indent="0">
              <a:buNone/>
            </a:pPr>
            <a:r>
              <a:rPr lang="en-US" sz="2000" dirty="0"/>
              <a:t>For each </a:t>
            </a:r>
            <a:r>
              <a:rPr lang="en-US" sz="2000" dirty="0" smtClean="0"/>
              <a:t>word (e.g. water), compute </a:t>
            </a:r>
            <a:r>
              <a:rPr lang="en-US" sz="2000" dirty="0"/>
              <a:t>P(</a:t>
            </a:r>
            <a:r>
              <a:rPr lang="en-US" sz="2000" dirty="0" err="1"/>
              <a:t>k|water</a:t>
            </a:r>
            <a:r>
              <a:rPr lang="en-US" sz="2000" dirty="0" smtClean="0"/>
              <a:t>) = </a:t>
            </a:r>
            <a:r>
              <a:rPr lang="en-US" sz="2000" dirty="0"/>
              <a:t>probability of k and water to </a:t>
            </a:r>
            <a:r>
              <a:rPr lang="en-US" sz="2000" dirty="0" smtClean="0"/>
              <a:t>co-occur, where k=word from the vocabulary</a:t>
            </a:r>
          </a:p>
          <a:p>
            <a:r>
              <a:rPr lang="en-US" sz="2400" dirty="0" smtClean="0"/>
              <a:t>High-dimensional </a:t>
            </a:r>
            <a:r>
              <a:rPr lang="en-US" sz="2400" dirty="0"/>
              <a:t>context matrix is reduced by normalizing counts and log-smoothing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62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147444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 smtClean="0"/>
              <a:t>Extends word2vec’s skip-gram model which ignored </a:t>
            </a:r>
            <a:r>
              <a:rPr lang="en-US" sz="2400" dirty="0"/>
              <a:t>the internal structure of </a:t>
            </a:r>
            <a:r>
              <a:rPr lang="en-US" sz="2400" dirty="0" smtClean="0"/>
              <a:t>words, by taking </a:t>
            </a:r>
            <a:r>
              <a:rPr lang="en-US" sz="2400" dirty="0"/>
              <a:t>into account </a:t>
            </a:r>
            <a:r>
              <a:rPr lang="en-US" sz="2400" dirty="0" smtClean="0"/>
              <a:t>morphology</a:t>
            </a:r>
          </a:p>
          <a:p>
            <a:r>
              <a:rPr lang="en-US" sz="2400" dirty="0" err="1" smtClean="0"/>
              <a:t>Subword</a:t>
            </a:r>
            <a:r>
              <a:rPr lang="en-US" sz="2400" dirty="0" smtClean="0"/>
              <a:t> units are considered, </a:t>
            </a:r>
            <a:r>
              <a:rPr lang="en-US" sz="2400" dirty="0"/>
              <a:t>and words are represented by the sum of the vector representations of </a:t>
            </a:r>
            <a:r>
              <a:rPr lang="en-US" sz="2400" dirty="0" smtClean="0"/>
              <a:t>its character n-grams + word itself</a:t>
            </a:r>
          </a:p>
          <a:p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Example:  where, n=3   -&gt;    </a:t>
            </a:r>
            <a:r>
              <a:rPr lang="en-US" sz="2400" dirty="0"/>
              <a:t>&lt;</a:t>
            </a:r>
            <a:r>
              <a:rPr lang="en-US" sz="2400" dirty="0" err="1"/>
              <a:t>wh</a:t>
            </a:r>
            <a:r>
              <a:rPr lang="en-US" sz="2400" dirty="0"/>
              <a:t>, </a:t>
            </a:r>
            <a:r>
              <a:rPr lang="en-US" sz="2400" dirty="0" err="1"/>
              <a:t>whe</a:t>
            </a:r>
            <a:r>
              <a:rPr lang="en-US" sz="2400" dirty="0"/>
              <a:t>, her, ere, re&gt;, &lt;where</a:t>
            </a:r>
            <a:r>
              <a:rPr lang="en-US" sz="2400" dirty="0" smtClean="0"/>
              <a:t>&gt;</a:t>
            </a:r>
          </a:p>
          <a:p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S</a:t>
            </a:r>
            <a:r>
              <a:rPr lang="en-US" sz="2400" dirty="0" smtClean="0"/>
              <a:t>haring </a:t>
            </a:r>
            <a:r>
              <a:rPr lang="en-US" sz="2400" dirty="0"/>
              <a:t>the representations across </a:t>
            </a:r>
            <a:r>
              <a:rPr lang="en-US" sz="2400" dirty="0" smtClean="0"/>
              <a:t>words allows </a:t>
            </a:r>
            <a:r>
              <a:rPr lang="en-US" sz="2400" dirty="0"/>
              <a:t>to learn reliable representations for rare </a:t>
            </a:r>
            <a:r>
              <a:rPr lang="en-US" sz="2400" dirty="0" smtClean="0"/>
              <a:t>words (previous models produced poor </a:t>
            </a:r>
            <a:r>
              <a:rPr lang="en-US" sz="2400" dirty="0" err="1" smtClean="0"/>
              <a:t>embeddings</a:t>
            </a:r>
            <a:r>
              <a:rPr lang="en-US" sz="2400" dirty="0" smtClean="0"/>
              <a:t> for rare words)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63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4963264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</a:t>
            </a:r>
            <a:r>
              <a:rPr lang="en-US" dirty="0" err="1" smtClean="0"/>
              <a:t>embeddings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i="1" dirty="0" smtClean="0"/>
              <a:t>Problem</a:t>
            </a:r>
            <a:r>
              <a:rPr lang="en-US" sz="2400" dirty="0" smtClean="0"/>
              <a:t>: Polysemy – same word has different meaning based on its context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i="1" dirty="0" smtClean="0"/>
              <a:t>Solution</a:t>
            </a:r>
            <a:r>
              <a:rPr lang="en-US" sz="2400" dirty="0" smtClean="0"/>
              <a:t>: Contextualized </a:t>
            </a:r>
            <a:r>
              <a:rPr lang="en-US" sz="2400" dirty="0" err="1" smtClean="0"/>
              <a:t>embeddings</a:t>
            </a:r>
            <a:r>
              <a:rPr lang="en-US" sz="2400" dirty="0" smtClean="0"/>
              <a:t> – take into account the context of word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64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106670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F80AAD-30DF-4531-B0B0-92E78681A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Contextualized word </a:t>
            </a:r>
            <a:r>
              <a:rPr lang="en-US" dirty="0" err="1"/>
              <a:t>embeddings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A03175D-829D-4F96-852B-3507E4F9CA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Language models for </a:t>
            </a:r>
            <a:r>
              <a:rPr lang="en-US" dirty="0" smtClean="0"/>
              <a:t>learning contextualized </a:t>
            </a:r>
            <a:r>
              <a:rPr lang="en-US" dirty="0" err="1"/>
              <a:t>embeddings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6EBDBDA-60CD-4B53-ACDB-EAB005B8E3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13054C-0ECE-4771-A30E-5D463CABA6B7}" type="slidenum">
              <a:rPr lang="el-GR" smtClean="0"/>
              <a:pPr>
                <a:defRPr/>
              </a:pPr>
              <a:t>65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7021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 err="1" smtClean="0"/>
              <a:t>Embeddings</a:t>
            </a:r>
            <a:r>
              <a:rPr lang="en-US" sz="2400" dirty="0" smtClean="0"/>
              <a:t> are learned in a translation task</a:t>
            </a:r>
          </a:p>
          <a:p>
            <a:r>
              <a:rPr lang="en-US" sz="2400" dirty="0" smtClean="0"/>
              <a:t>Encoder-decoder model is trained (supervised)</a:t>
            </a:r>
          </a:p>
          <a:p>
            <a:pPr marL="648000" lvl="2" indent="0">
              <a:buNone/>
            </a:pPr>
            <a:r>
              <a:rPr lang="en-US" dirty="0"/>
              <a:t>Encoder: two-layer bidirectional LSTM</a:t>
            </a:r>
          </a:p>
          <a:p>
            <a:pPr marL="648000" lvl="2" indent="0">
              <a:buNone/>
            </a:pPr>
            <a:r>
              <a:rPr lang="en-US" dirty="0"/>
              <a:t>Decoder: attentional unidirectional LSTMs</a:t>
            </a:r>
          </a:p>
          <a:p>
            <a:endParaRPr lang="en-US" sz="2400" dirty="0" smtClean="0"/>
          </a:p>
          <a:p>
            <a:r>
              <a:rPr lang="en-US" sz="2400" dirty="0"/>
              <a:t>E</a:t>
            </a:r>
            <a:r>
              <a:rPr lang="en-US" sz="2400" dirty="0" smtClean="0"/>
              <a:t>ncoder must </a:t>
            </a:r>
            <a:r>
              <a:rPr lang="en-US" sz="2400" dirty="0"/>
              <a:t>learn how to capture syntactic and semantic meanings of words, and output contextualized </a:t>
            </a:r>
            <a:r>
              <a:rPr lang="en-US" sz="2400" dirty="0" err="1" smtClean="0"/>
              <a:t>embeddings</a:t>
            </a:r>
            <a:endParaRPr lang="en-US" sz="2400" dirty="0" smtClean="0"/>
          </a:p>
          <a:p>
            <a:r>
              <a:rPr lang="en-US" sz="2400" dirty="0"/>
              <a:t>Then, this pre-trained encoder can be used for a downstream task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66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1053763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Limitations</a:t>
            </a:r>
          </a:p>
          <a:p>
            <a:r>
              <a:rPr lang="en-US" sz="2400" dirty="0" smtClean="0"/>
              <a:t>Supervised training - limited labeled data</a:t>
            </a:r>
          </a:p>
          <a:p>
            <a:r>
              <a:rPr lang="en-US" sz="2400" dirty="0" smtClean="0"/>
              <a:t>Downstream task architecture still needs to be defined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 smtClean="0"/>
              <a:t>What we want</a:t>
            </a:r>
          </a:p>
          <a:p>
            <a:r>
              <a:rPr lang="en-US" sz="2400" dirty="0" smtClean="0"/>
              <a:t>Unsupervised training - unlimited data</a:t>
            </a:r>
          </a:p>
          <a:p>
            <a:r>
              <a:rPr lang="en-US" sz="2400" dirty="0" smtClean="0"/>
              <a:t>Apply on downstream tasks with small architecture changes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67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6461360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 err="1" smtClean="0"/>
              <a:t>Embeddings</a:t>
            </a:r>
            <a:r>
              <a:rPr lang="en-US" sz="2400" dirty="0" smtClean="0"/>
              <a:t> are learned by training a language model in an unsupervised manner</a:t>
            </a:r>
          </a:p>
          <a:p>
            <a:r>
              <a:rPr lang="en-US" sz="2400" dirty="0"/>
              <a:t>Architecture </a:t>
            </a:r>
            <a:r>
              <a:rPr lang="en-US" sz="2400" dirty="0" smtClean="0"/>
              <a:t>: </a:t>
            </a:r>
            <a:r>
              <a:rPr lang="en-US" sz="2400" dirty="0"/>
              <a:t>stacked bidirectional </a:t>
            </a:r>
            <a:r>
              <a:rPr lang="en-US" sz="2400" dirty="0" smtClean="0"/>
              <a:t>LSTMs</a:t>
            </a:r>
          </a:p>
          <a:p>
            <a:r>
              <a:rPr lang="en-US" sz="2400" dirty="0" smtClean="0"/>
              <a:t>The model learns </a:t>
            </a:r>
            <a:r>
              <a:rPr lang="en-US" sz="2400" dirty="0"/>
              <a:t>to predict the </a:t>
            </a:r>
            <a:r>
              <a:rPr lang="en-US" sz="2400" dirty="0" smtClean="0"/>
              <a:t>next/previous word </a:t>
            </a:r>
            <a:r>
              <a:rPr lang="en-US" sz="2400" dirty="0"/>
              <a:t>given the </a:t>
            </a:r>
            <a:r>
              <a:rPr lang="en-US" sz="2400" dirty="0" smtClean="0"/>
              <a:t>previous/next ones (bidirectional)</a:t>
            </a:r>
          </a:p>
          <a:p>
            <a:endParaRPr lang="en-US" sz="2400" dirty="0"/>
          </a:p>
          <a:p>
            <a:r>
              <a:rPr lang="en-US" sz="2400" dirty="0" smtClean="0"/>
              <a:t>Still an extra model is needed for downstream tasks (</a:t>
            </a:r>
            <a:r>
              <a:rPr lang="en-US" sz="2400" dirty="0" err="1" smtClean="0"/>
              <a:t>ELMo</a:t>
            </a:r>
            <a:r>
              <a:rPr lang="en-US" sz="2400" dirty="0" smtClean="0"/>
              <a:t> only gives us the </a:t>
            </a:r>
            <a:r>
              <a:rPr lang="en-US" sz="2400" dirty="0" err="1" smtClean="0"/>
              <a:t>embeddings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68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210292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New era in NLP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13054C-0ECE-4771-A30E-5D463CABA6B7}" type="slidenum">
              <a:rPr lang="el-GR" smtClean="0"/>
              <a:pPr>
                <a:defRPr/>
              </a:pPr>
              <a:t>69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11130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Linguistics to NLP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988840"/>
            <a:ext cx="5904656" cy="4249737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Linguistics is the scientific study of language, including its grammar, semantics, and phonetics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Many problems in natural language understanding resist clean mathematical formalisms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7</a:t>
            </a:fld>
            <a:endParaRPr lang="el-G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127" y="1729824"/>
            <a:ext cx="4140597" cy="413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849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 smtClean="0"/>
              <a:t>Deep learning model proposed by </a:t>
            </a:r>
            <a:r>
              <a:rPr lang="en-US" sz="2400" dirty="0" err="1" smtClean="0"/>
              <a:t>Vaswani</a:t>
            </a:r>
            <a:r>
              <a:rPr lang="en-US" sz="2400" dirty="0" smtClean="0"/>
              <a:t> et al. (2017), in “Attention is all you need” paper</a:t>
            </a:r>
          </a:p>
          <a:p>
            <a:r>
              <a:rPr lang="en-US" sz="2400" dirty="0" smtClean="0"/>
              <a:t>Based on seq2seq (encoder-decoder) architecture proposed by </a:t>
            </a:r>
            <a:r>
              <a:rPr lang="en-US" sz="2400" dirty="0" err="1" smtClean="0"/>
              <a:t>Sutskever</a:t>
            </a:r>
            <a:r>
              <a:rPr lang="en-US" sz="2400" dirty="0" smtClean="0"/>
              <a:t> et al. (2014) and the attention mechanism proposed by </a:t>
            </a:r>
            <a:r>
              <a:rPr lang="en-US" sz="2400" dirty="0" err="1" smtClean="0"/>
              <a:t>Bahdanau</a:t>
            </a:r>
            <a:r>
              <a:rPr lang="en-US" sz="2400" dirty="0" smtClean="0"/>
              <a:t> et al. (2015)</a:t>
            </a:r>
          </a:p>
          <a:p>
            <a:r>
              <a:rPr lang="en-US" sz="2400" dirty="0" smtClean="0"/>
              <a:t>Originally used in NLP – Machine Translation, text summarization but is also found in Computer vision tasks</a:t>
            </a:r>
          </a:p>
          <a:p>
            <a:r>
              <a:rPr lang="en-US" sz="2400" dirty="0" smtClean="0"/>
              <a:t>SOTA language models like BERT are based on its architecture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70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5120766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Transformer vs RNN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i="1" dirty="0" smtClean="0"/>
              <a:t>Similarities</a:t>
            </a:r>
          </a:p>
          <a:p>
            <a:pPr lvl="1"/>
            <a:r>
              <a:rPr lang="en-US" sz="2000" dirty="0" smtClean="0"/>
              <a:t>Both can handle </a:t>
            </a:r>
            <a:r>
              <a:rPr lang="en-US" sz="2000" dirty="0"/>
              <a:t>sequential input </a:t>
            </a:r>
            <a:r>
              <a:rPr lang="en-US" sz="2000" dirty="0" smtClean="0"/>
              <a:t>data</a:t>
            </a:r>
          </a:p>
          <a:p>
            <a:endParaRPr lang="en-US" sz="2400" dirty="0"/>
          </a:p>
          <a:p>
            <a:r>
              <a:rPr lang="en-US" sz="2400" b="1" i="1" dirty="0" smtClean="0"/>
              <a:t>Differences</a:t>
            </a:r>
          </a:p>
          <a:p>
            <a:pPr lvl="1"/>
            <a:r>
              <a:rPr lang="en-US" sz="2000" dirty="0" smtClean="0"/>
              <a:t>Transformers process the whole input sequence at once (due to the attention mechanism), not sequentially (word-by-word) like RNNs </a:t>
            </a:r>
          </a:p>
          <a:p>
            <a:pPr lvl="1"/>
            <a:r>
              <a:rPr lang="en-US" sz="2000" dirty="0"/>
              <a:t>This feature allows for more parallelization than RNNs and therefore reduces training times</a:t>
            </a:r>
            <a:r>
              <a:rPr lang="en-US" sz="2000" dirty="0" smtClean="0"/>
              <a:t>.</a:t>
            </a:r>
          </a:p>
          <a:p>
            <a:pPr lvl="1"/>
            <a:r>
              <a:rPr lang="en-US" sz="2000" dirty="0"/>
              <a:t>The additional training parallelization allows training on larger </a:t>
            </a:r>
            <a:r>
              <a:rPr lang="en-US" sz="2000" dirty="0" smtClean="0"/>
              <a:t>datasets</a:t>
            </a:r>
          </a:p>
          <a:p>
            <a:pPr lvl="1"/>
            <a:r>
              <a:rPr lang="en-US" sz="2000" dirty="0"/>
              <a:t>This led to the development of </a:t>
            </a:r>
            <a:r>
              <a:rPr lang="en-US" sz="2000" dirty="0" err="1"/>
              <a:t>pretrained</a:t>
            </a:r>
            <a:r>
              <a:rPr lang="en-US" sz="2000" dirty="0"/>
              <a:t> </a:t>
            </a:r>
            <a:r>
              <a:rPr lang="en-US" sz="2000" dirty="0" smtClean="0"/>
              <a:t>language models </a:t>
            </a:r>
            <a:r>
              <a:rPr lang="en-US" sz="2000" dirty="0"/>
              <a:t>such as </a:t>
            </a:r>
            <a:r>
              <a:rPr lang="en-US" sz="2000" dirty="0" smtClean="0"/>
              <a:t>BERT</a:t>
            </a:r>
            <a:r>
              <a:rPr lang="en-US" sz="2000" dirty="0"/>
              <a:t> </a:t>
            </a:r>
            <a:r>
              <a:rPr lang="en-US" sz="2000" dirty="0" smtClean="0"/>
              <a:t>and </a:t>
            </a:r>
            <a:r>
              <a:rPr lang="en-US" sz="2000" dirty="0"/>
              <a:t>GPT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71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1149639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Transformer – basic blocks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72</a:t>
            </a:fld>
            <a:endParaRPr lang="el-GR"/>
          </a:p>
        </p:txBody>
      </p:sp>
      <p:pic>
        <p:nvPicPr>
          <p:cNvPr id="5" name="Picture 4" descr="https://jalammar.github.io/images/t/Transformer_decoder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936" y="1729824"/>
            <a:ext cx="6672064" cy="2851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https://jalammar.github.io/images/t/The_transformer_encoders_decoders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29825"/>
            <a:ext cx="5519936" cy="357138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5582672" y="4705959"/>
            <a:ext cx="3312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elf-attention </a:t>
            </a:r>
            <a:r>
              <a:rPr lang="en-US" dirty="0"/>
              <a:t>layer </a:t>
            </a:r>
            <a:r>
              <a:rPr lang="en-US" dirty="0" smtClean="0"/>
              <a:t>helps </a:t>
            </a:r>
            <a:r>
              <a:rPr lang="en-US" dirty="0"/>
              <a:t>the encoder look at other words in the input sentence as it encodes a specific word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480376" y="4705959"/>
            <a:ext cx="20882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Decoder </a:t>
            </a:r>
            <a:r>
              <a:rPr lang="en-US" dirty="0"/>
              <a:t>has </a:t>
            </a:r>
            <a:r>
              <a:rPr lang="en-US" dirty="0" smtClean="0"/>
              <a:t>an extra </a:t>
            </a:r>
            <a:r>
              <a:rPr lang="en-US" dirty="0"/>
              <a:t>attention layer that helps </a:t>
            </a:r>
            <a:r>
              <a:rPr lang="en-US" dirty="0" smtClean="0"/>
              <a:t>focus </a:t>
            </a:r>
            <a:r>
              <a:rPr lang="en-US" dirty="0"/>
              <a:t>on relevant parts of the input sentence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79748" y="5301209"/>
            <a:ext cx="3960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6 encoders and 6 decoders in each stack in the original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47587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Encoder data 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73</a:t>
            </a:fld>
            <a:endParaRPr lang="el-GR"/>
          </a:p>
        </p:txBody>
      </p:sp>
      <p:pic>
        <p:nvPicPr>
          <p:cNvPr id="5" name="Picture 4" descr="https://jalammar.github.io/images/t/encoder_with_tensors_2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1556792"/>
            <a:ext cx="6552728" cy="439248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8256240" y="1844824"/>
            <a:ext cx="28083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r>
              <a:rPr lang="en-US" dirty="0" smtClean="0"/>
              <a:t>ll </a:t>
            </a:r>
            <a:r>
              <a:rPr lang="en-US" dirty="0"/>
              <a:t>the </a:t>
            </a:r>
            <a:r>
              <a:rPr lang="en-US" b="1" dirty="0"/>
              <a:t>encoders </a:t>
            </a:r>
            <a:r>
              <a:rPr lang="en-US" b="1" dirty="0" smtClean="0"/>
              <a:t>receive </a:t>
            </a:r>
            <a:r>
              <a:rPr lang="en-US" b="1" dirty="0"/>
              <a:t>a list of vectors </a:t>
            </a:r>
            <a:r>
              <a:rPr lang="en-US" dirty="0"/>
              <a:t>each of the size </a:t>
            </a:r>
            <a:r>
              <a:rPr lang="en-US" dirty="0" smtClean="0"/>
              <a:t>512</a:t>
            </a:r>
          </a:p>
          <a:p>
            <a:endParaRPr lang="en-US" dirty="0" smtClean="0"/>
          </a:p>
          <a:p>
            <a:r>
              <a:rPr lang="en-US" dirty="0" smtClean="0"/>
              <a:t>They pass </a:t>
            </a:r>
            <a:r>
              <a:rPr lang="en-US" dirty="0"/>
              <a:t>these vectors into </a:t>
            </a:r>
            <a:r>
              <a:rPr lang="en-US" dirty="0" smtClean="0"/>
              <a:t>a </a:t>
            </a:r>
            <a:r>
              <a:rPr lang="en-US" b="1" dirty="0" smtClean="0"/>
              <a:t>self-attention</a:t>
            </a:r>
            <a:r>
              <a:rPr lang="en-US" dirty="0" smtClean="0"/>
              <a:t> </a:t>
            </a:r>
            <a:r>
              <a:rPr lang="en-US" dirty="0"/>
              <a:t>layer, then into a </a:t>
            </a:r>
            <a:r>
              <a:rPr lang="en-US" b="1" dirty="0"/>
              <a:t>feed-forward</a:t>
            </a:r>
            <a:r>
              <a:rPr lang="en-US" dirty="0"/>
              <a:t> neural </a:t>
            </a:r>
            <a:r>
              <a:rPr lang="en-US" dirty="0" smtClean="0"/>
              <a:t>network which sends </a:t>
            </a:r>
            <a:r>
              <a:rPr lang="en-US" dirty="0"/>
              <a:t>out the output upwards to the next </a:t>
            </a:r>
            <a:r>
              <a:rPr lang="en-US" dirty="0" smtClean="0"/>
              <a:t>encoder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68896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Self-attention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74</a:t>
            </a:fld>
            <a:endParaRPr lang="el-GR"/>
          </a:p>
        </p:txBody>
      </p:sp>
      <p:pic>
        <p:nvPicPr>
          <p:cNvPr id="5" name="Picture 4" descr="https://jalammar.github.io/images/t/transformer_self_attention_vectors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1916832"/>
            <a:ext cx="7344816" cy="443951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9048328" y="1556792"/>
            <a:ext cx="273630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Create Query, Key and Value vectors (size=64) from each </a:t>
            </a:r>
            <a:r>
              <a:rPr lang="en-US" dirty="0"/>
              <a:t>of the </a:t>
            </a:r>
            <a:r>
              <a:rPr lang="en-US" dirty="0" smtClean="0"/>
              <a:t>encoder’s </a:t>
            </a:r>
            <a:r>
              <a:rPr lang="en-US" dirty="0"/>
              <a:t>input </a:t>
            </a:r>
            <a:r>
              <a:rPr lang="en-US" dirty="0" smtClean="0"/>
              <a:t>vectors (size=512)</a:t>
            </a:r>
          </a:p>
          <a:p>
            <a:endParaRPr lang="en-US" dirty="0"/>
          </a:p>
          <a:p>
            <a:r>
              <a:rPr lang="en-US" dirty="0" smtClean="0"/>
              <a:t>These </a:t>
            </a:r>
            <a:r>
              <a:rPr lang="en-US" dirty="0"/>
              <a:t>vectors are created by multiplying the </a:t>
            </a:r>
            <a:r>
              <a:rPr lang="en-US" dirty="0" smtClean="0"/>
              <a:t>input vectors </a:t>
            </a:r>
            <a:r>
              <a:rPr lang="en-US" dirty="0"/>
              <a:t>by </a:t>
            </a:r>
            <a:r>
              <a:rPr lang="en-US" dirty="0" err="1" smtClean="0"/>
              <a:t>Wq</a:t>
            </a:r>
            <a:r>
              <a:rPr lang="en-US" dirty="0" smtClean="0"/>
              <a:t>, </a:t>
            </a:r>
            <a:r>
              <a:rPr lang="en-US" dirty="0" err="1" smtClean="0"/>
              <a:t>Wk</a:t>
            </a:r>
            <a:r>
              <a:rPr lang="en-US" dirty="0" smtClean="0"/>
              <a:t>, </a:t>
            </a:r>
            <a:r>
              <a:rPr lang="en-US" dirty="0" err="1" smtClean="0"/>
              <a:t>Wv</a:t>
            </a:r>
            <a:r>
              <a:rPr lang="en-US" dirty="0" smtClean="0"/>
              <a:t> </a:t>
            </a:r>
            <a:r>
              <a:rPr lang="en-US" dirty="0"/>
              <a:t>matrices that we trained during the training </a:t>
            </a:r>
            <a:r>
              <a:rPr lang="en-US" dirty="0" smtClean="0"/>
              <a:t>process</a:t>
            </a:r>
          </a:p>
          <a:p>
            <a:endParaRPr lang="en-US" dirty="0"/>
          </a:p>
          <a:p>
            <a:r>
              <a:rPr lang="en-US" dirty="0" smtClean="0"/>
              <a:t>For the first only encoder the input vectors are the initial word </a:t>
            </a:r>
            <a:r>
              <a:rPr lang="en-US" dirty="0" err="1" smtClean="0"/>
              <a:t>embeddings</a:t>
            </a:r>
            <a:r>
              <a:rPr lang="en-US" dirty="0" smtClean="0"/>
              <a:t> (as depicted)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79288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Self-attention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75</a:t>
            </a:fld>
            <a:endParaRPr lang="el-GR"/>
          </a:p>
        </p:txBody>
      </p:sp>
      <p:pic>
        <p:nvPicPr>
          <p:cNvPr id="5" name="Picture 4" descr="https://jalammar.github.io/images/t/self-attention-output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696" y="1729824"/>
            <a:ext cx="5616624" cy="512817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79376" y="1729824"/>
            <a:ext cx="230425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2. Using </a:t>
            </a:r>
            <a:r>
              <a:rPr lang="en-US" dirty="0" err="1"/>
              <a:t>q</a:t>
            </a:r>
            <a:r>
              <a:rPr lang="en-US" dirty="0" err="1" smtClean="0"/>
              <a:t>,k</a:t>
            </a:r>
            <a:r>
              <a:rPr lang="en-US" dirty="0" smtClean="0"/>
              <a:t> calculate a score for each word that </a:t>
            </a:r>
            <a:r>
              <a:rPr lang="en-US" dirty="0"/>
              <a:t>determines how much focus to place on other parts of the input sentence as we encode a word at a certain position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3. Divide </a:t>
            </a:r>
            <a:r>
              <a:rPr lang="en-US" dirty="0"/>
              <a:t>the scores by the square root of the dimension of the key </a:t>
            </a:r>
            <a:r>
              <a:rPr lang="en-US" dirty="0" smtClean="0"/>
              <a:t>vectors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048328" y="1555036"/>
            <a:ext cx="281146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4. Pass </a:t>
            </a:r>
            <a:r>
              <a:rPr lang="en-US" dirty="0"/>
              <a:t>the result through a </a:t>
            </a:r>
            <a:r>
              <a:rPr lang="en-US" dirty="0" err="1"/>
              <a:t>softmax</a:t>
            </a:r>
            <a:r>
              <a:rPr lang="en-US" dirty="0"/>
              <a:t> </a:t>
            </a:r>
            <a:r>
              <a:rPr lang="en-US" dirty="0" smtClean="0"/>
              <a:t>operation to normalize the scores. This </a:t>
            </a:r>
            <a:r>
              <a:rPr lang="en-US" dirty="0" err="1"/>
              <a:t>softmax</a:t>
            </a:r>
            <a:r>
              <a:rPr lang="en-US" dirty="0"/>
              <a:t> score determines how much each word will be expressed at this </a:t>
            </a:r>
            <a:r>
              <a:rPr lang="en-US" dirty="0" smtClean="0"/>
              <a:t>position</a:t>
            </a:r>
          </a:p>
          <a:p>
            <a:endParaRPr lang="en-US" dirty="0" smtClean="0"/>
          </a:p>
          <a:p>
            <a:r>
              <a:rPr lang="en-US" dirty="0" smtClean="0"/>
              <a:t>5. </a:t>
            </a:r>
            <a:r>
              <a:rPr lang="en-US" dirty="0"/>
              <a:t>M</a:t>
            </a:r>
            <a:r>
              <a:rPr lang="en-US" dirty="0" smtClean="0"/>
              <a:t>ultiply </a:t>
            </a:r>
            <a:r>
              <a:rPr lang="en-US" dirty="0"/>
              <a:t>each value vector by the </a:t>
            </a:r>
            <a:r>
              <a:rPr lang="en-US" dirty="0" err="1"/>
              <a:t>softmax</a:t>
            </a:r>
            <a:r>
              <a:rPr lang="en-US" dirty="0"/>
              <a:t> </a:t>
            </a:r>
            <a:r>
              <a:rPr lang="en-US" dirty="0" smtClean="0"/>
              <a:t>score</a:t>
            </a:r>
          </a:p>
          <a:p>
            <a:endParaRPr lang="en-US" dirty="0"/>
          </a:p>
          <a:p>
            <a:r>
              <a:rPr lang="en-US" dirty="0" smtClean="0"/>
              <a:t>6. </a:t>
            </a:r>
            <a:r>
              <a:rPr lang="en-US" dirty="0"/>
              <a:t>S</a:t>
            </a:r>
            <a:r>
              <a:rPr lang="en-US" dirty="0" smtClean="0"/>
              <a:t>um </a:t>
            </a:r>
            <a:r>
              <a:rPr lang="en-US" dirty="0"/>
              <a:t>up the weighted value </a:t>
            </a:r>
            <a:r>
              <a:rPr lang="en-US" dirty="0" smtClean="0"/>
              <a:t>vectors to produce </a:t>
            </a:r>
            <a:r>
              <a:rPr lang="en-US" dirty="0"/>
              <a:t>the output of the self-attention layer at this </a:t>
            </a:r>
            <a:r>
              <a:rPr lang="en-US" dirty="0" smtClean="0"/>
              <a:t>position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61462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Multi-headed attention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76</a:t>
            </a:fld>
            <a:endParaRPr lang="el-GR"/>
          </a:p>
        </p:txBody>
      </p:sp>
      <p:pic>
        <p:nvPicPr>
          <p:cNvPr id="5" name="Picture 4" descr="https://jalammar.github.io/images/t/transformer_multi-headed_self-attention-recap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1988840"/>
            <a:ext cx="7776864" cy="417646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9336360" y="1460599"/>
            <a:ext cx="259228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do the same self-attention calculation </a:t>
            </a:r>
            <a:r>
              <a:rPr lang="en-US" dirty="0" smtClean="0"/>
              <a:t>eight </a:t>
            </a:r>
            <a:r>
              <a:rPr lang="en-US" dirty="0"/>
              <a:t>different times with </a:t>
            </a:r>
            <a:r>
              <a:rPr lang="en-US" b="1" dirty="0"/>
              <a:t>different weight matrices</a:t>
            </a:r>
            <a:r>
              <a:rPr lang="en-US" dirty="0"/>
              <a:t>, we end up with eight different Z </a:t>
            </a:r>
            <a:r>
              <a:rPr lang="en-US" dirty="0" smtClean="0"/>
              <a:t>matrices</a:t>
            </a:r>
          </a:p>
          <a:p>
            <a:endParaRPr lang="en-US" dirty="0"/>
          </a:p>
          <a:p>
            <a:r>
              <a:rPr lang="en-US" dirty="0"/>
              <a:t>The feed-forward layer </a:t>
            </a:r>
            <a:r>
              <a:rPr lang="en-US" dirty="0" smtClean="0"/>
              <a:t>expects a single matrix not eight</a:t>
            </a:r>
          </a:p>
          <a:p>
            <a:endParaRPr lang="en-US" dirty="0"/>
          </a:p>
          <a:p>
            <a:r>
              <a:rPr lang="en-US" dirty="0" err="1"/>
              <a:t>C</a:t>
            </a:r>
            <a:r>
              <a:rPr lang="en-US" dirty="0" err="1" smtClean="0"/>
              <a:t>oncat</a:t>
            </a:r>
            <a:r>
              <a:rPr lang="en-US" dirty="0" smtClean="0"/>
              <a:t> </a:t>
            </a:r>
            <a:r>
              <a:rPr lang="en-US" dirty="0"/>
              <a:t>the matrices then </a:t>
            </a:r>
            <a:r>
              <a:rPr lang="en-US" dirty="0" smtClean="0"/>
              <a:t>multiply </a:t>
            </a:r>
            <a:r>
              <a:rPr lang="en-US" dirty="0"/>
              <a:t>them by an additional weights matrix </a:t>
            </a:r>
            <a:r>
              <a:rPr lang="en-US" dirty="0" smtClean="0"/>
              <a:t>WO to get the final Z matrix.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97284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Positional encodings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77</a:t>
            </a:fld>
            <a:endParaRPr lang="el-GR"/>
          </a:p>
        </p:txBody>
      </p:sp>
      <p:pic>
        <p:nvPicPr>
          <p:cNvPr id="5" name="Picture 4" descr="https://jalammar.github.io/images/t/transformer_positional_encoding_vectors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1" y="1916832"/>
            <a:ext cx="7200453" cy="417646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8922209" y="2132856"/>
            <a:ext cx="24665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account for the </a:t>
            </a:r>
            <a:r>
              <a:rPr lang="en-US" b="1" dirty="0"/>
              <a:t>order</a:t>
            </a:r>
            <a:r>
              <a:rPr lang="en-US" dirty="0"/>
              <a:t> of the words in the input sequence, the transformer adds a </a:t>
            </a:r>
            <a:r>
              <a:rPr lang="en-US" dirty="0" smtClean="0"/>
              <a:t>vector - </a:t>
            </a:r>
            <a:r>
              <a:rPr lang="en-US" b="1" dirty="0" smtClean="0"/>
              <a:t>positional encoding</a:t>
            </a:r>
            <a:r>
              <a:rPr lang="en-US" dirty="0" smtClean="0"/>
              <a:t> - to </a:t>
            </a:r>
            <a:r>
              <a:rPr lang="en-US" dirty="0"/>
              <a:t>each input embedding</a:t>
            </a:r>
          </a:p>
        </p:txBody>
      </p:sp>
    </p:spTree>
    <p:extLst>
      <p:ext uri="{BB962C8B-B14F-4D97-AF65-F5344CB8AC3E}">
        <p14:creationId xmlns:p14="http://schemas.microsoft.com/office/powerpoint/2010/main" val="168522414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78</a:t>
            </a:fld>
            <a:endParaRPr lang="el-GR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1343472" y="1628800"/>
            <a:ext cx="6985520" cy="42484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16280" y="1268760"/>
            <a:ext cx="338437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Encoder processes </a:t>
            </a:r>
            <a:r>
              <a:rPr lang="en-US" dirty="0"/>
              <a:t>the input </a:t>
            </a:r>
            <a:r>
              <a:rPr lang="en-US" dirty="0" smtClean="0"/>
              <a:t>sequence and the </a:t>
            </a:r>
            <a:r>
              <a:rPr lang="en-US" dirty="0"/>
              <a:t>t</a:t>
            </a:r>
            <a:r>
              <a:rPr lang="en-US" dirty="0" smtClean="0"/>
              <a:t>op encoder output is </a:t>
            </a:r>
            <a:r>
              <a:rPr lang="en-US" dirty="0"/>
              <a:t>transformed into a set of attention vectors K and </a:t>
            </a:r>
            <a:r>
              <a:rPr lang="en-US" dirty="0" smtClean="0"/>
              <a:t>V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K,V </a:t>
            </a:r>
            <a:r>
              <a:rPr lang="en-US" dirty="0"/>
              <a:t>are </a:t>
            </a:r>
            <a:r>
              <a:rPr lang="en-US" dirty="0" smtClean="0"/>
              <a:t>used </a:t>
            </a:r>
            <a:r>
              <a:rPr lang="en-US" dirty="0"/>
              <a:t>by each decoder in its “encoder-decoder attention” layer which helps the decoder focus on appropriate places in the input </a:t>
            </a:r>
            <a:r>
              <a:rPr lang="en-US" dirty="0" smtClean="0"/>
              <a:t>sequence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output of each step is fed to the bottom decoder in the next time </a:t>
            </a:r>
            <a:r>
              <a:rPr lang="en-US" dirty="0" smtClean="0"/>
              <a:t>step</a:t>
            </a:r>
          </a:p>
          <a:p>
            <a:endParaRPr lang="en-US" dirty="0" smtClean="0"/>
          </a:p>
          <a:p>
            <a:r>
              <a:rPr lang="en-US" dirty="0"/>
              <a:t>P</a:t>
            </a:r>
            <a:r>
              <a:rPr lang="en-US" dirty="0" smtClean="0"/>
              <a:t>ositional encodings are also added </a:t>
            </a:r>
            <a:r>
              <a:rPr lang="en-US" dirty="0"/>
              <a:t>to those decoder inputs to indicate the position of each </a:t>
            </a:r>
            <a:r>
              <a:rPr lang="en-US" dirty="0" smtClean="0"/>
              <a:t>word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38525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79</a:t>
            </a:fld>
            <a:endParaRPr lang="el-GR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1343472" y="1628800"/>
            <a:ext cx="6985520" cy="42484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45141" y="1729824"/>
            <a:ext cx="318427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decoder, self-attention </a:t>
            </a:r>
            <a:r>
              <a:rPr lang="en-US" dirty="0"/>
              <a:t>layer </a:t>
            </a:r>
            <a:r>
              <a:rPr lang="en-US" dirty="0" smtClean="0"/>
              <a:t>can only attend </a:t>
            </a:r>
            <a:r>
              <a:rPr lang="en-US" dirty="0"/>
              <a:t>to earlier positions in the output </a:t>
            </a:r>
            <a:r>
              <a:rPr lang="en-US" dirty="0" smtClean="0"/>
              <a:t>sequence</a:t>
            </a:r>
          </a:p>
          <a:p>
            <a:endParaRPr lang="en-US" dirty="0" smtClean="0"/>
          </a:p>
          <a:p>
            <a:r>
              <a:rPr lang="en-US" dirty="0"/>
              <a:t>The </a:t>
            </a:r>
            <a:r>
              <a:rPr lang="en-US" b="1" dirty="0" smtClean="0"/>
              <a:t>Encoder-Decoder Attention</a:t>
            </a:r>
            <a:r>
              <a:rPr lang="en-US" dirty="0" smtClean="0"/>
              <a:t> creates </a:t>
            </a:r>
            <a:r>
              <a:rPr lang="en-US" dirty="0"/>
              <a:t>its Queries matrix from the layer below it, and takes the Keys and Values matrix from the output of the encoder </a:t>
            </a:r>
            <a:r>
              <a:rPr lang="en-US" dirty="0" smtClean="0"/>
              <a:t>stack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983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Linguistics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988840"/>
            <a:ext cx="6192688" cy="4249737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The study of linguistics using the tools of computer </a:t>
            </a:r>
            <a:r>
              <a:rPr lang="en-US" sz="2400" dirty="0" smtClean="0"/>
              <a:t>science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Use computers to handle large text data efficiently and lead to new discoveries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8</a:t>
            </a:fld>
            <a:endParaRPr lang="el-G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192" y="1729824"/>
            <a:ext cx="3240360" cy="323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40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output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80</a:t>
            </a:fld>
            <a:endParaRPr lang="el-GR"/>
          </a:p>
        </p:txBody>
      </p:sp>
      <p:pic>
        <p:nvPicPr>
          <p:cNvPr id="5" name="Picture 4" descr="https://jalammar.github.io/images/t/transformer_decoder_output_softmax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1916832"/>
            <a:ext cx="6696744" cy="424847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8328248" y="1484784"/>
            <a:ext cx="331236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Linear </a:t>
            </a:r>
            <a:r>
              <a:rPr lang="en-US" b="1" dirty="0"/>
              <a:t>layer </a:t>
            </a:r>
            <a:r>
              <a:rPr lang="en-US" b="1" dirty="0" smtClean="0"/>
              <a:t>(FC)</a:t>
            </a:r>
            <a:r>
              <a:rPr lang="en-US" dirty="0" smtClean="0"/>
              <a:t> : Projects </a:t>
            </a:r>
            <a:r>
              <a:rPr lang="en-US" dirty="0"/>
              <a:t>the vector produced by the stack of decoders, into a </a:t>
            </a:r>
            <a:r>
              <a:rPr lang="en-US" dirty="0" smtClean="0"/>
              <a:t>much </a:t>
            </a:r>
            <a:r>
              <a:rPr lang="en-US" dirty="0"/>
              <a:t>larger vector called a logits vector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Logits vector size = output vocabulary size (</a:t>
            </a:r>
            <a:r>
              <a:rPr lang="en-US" dirty="0"/>
              <a:t>each cell </a:t>
            </a:r>
            <a:r>
              <a:rPr lang="en-US" dirty="0" smtClean="0"/>
              <a:t>corresponds </a:t>
            </a:r>
            <a:r>
              <a:rPr lang="en-US" dirty="0"/>
              <a:t>to the score of a unique </a:t>
            </a:r>
            <a:r>
              <a:rPr lang="en-US" dirty="0" smtClean="0"/>
              <a:t>word)</a:t>
            </a:r>
            <a:endParaRPr lang="en-US" dirty="0"/>
          </a:p>
          <a:p>
            <a:endParaRPr lang="en-US" dirty="0" smtClean="0"/>
          </a:p>
          <a:p>
            <a:r>
              <a:rPr lang="en-US" b="1" dirty="0" err="1" smtClean="0"/>
              <a:t>Softmax</a:t>
            </a:r>
            <a:r>
              <a:rPr lang="en-US" b="1" dirty="0" smtClean="0"/>
              <a:t> layer</a:t>
            </a:r>
            <a:r>
              <a:rPr lang="en-US" dirty="0" smtClean="0"/>
              <a:t> : Turns </a:t>
            </a:r>
            <a:r>
              <a:rPr lang="en-US" dirty="0"/>
              <a:t>those scores into </a:t>
            </a:r>
            <a:r>
              <a:rPr lang="en-US" dirty="0" smtClean="0"/>
              <a:t>probabilities. The </a:t>
            </a:r>
            <a:r>
              <a:rPr lang="en-US" dirty="0"/>
              <a:t>cell with the highest probability is chosen, and the word associated with it is produced as the output for this time step.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36404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Pretrained</a:t>
            </a:r>
            <a:r>
              <a:rPr lang="en-US" dirty="0" smtClean="0"/>
              <a:t> language models based on Transformer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13054C-0ECE-4771-A30E-5D463CABA6B7}" type="slidenum">
              <a:rPr lang="el-GR" smtClean="0"/>
              <a:pPr>
                <a:defRPr/>
              </a:pPr>
              <a:t>81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0260556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OpenAI</a:t>
            </a:r>
            <a:r>
              <a:rPr lang="en-US" dirty="0" smtClean="0"/>
              <a:t> GPT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/>
              <a:t>Unlike </a:t>
            </a:r>
            <a:r>
              <a:rPr lang="en-US" sz="2400" dirty="0" err="1"/>
              <a:t>ELMo</a:t>
            </a:r>
            <a:r>
              <a:rPr lang="en-US" sz="2400" dirty="0"/>
              <a:t>, GPT is trained only to predict the </a:t>
            </a:r>
            <a:r>
              <a:rPr lang="en-US" sz="2400" dirty="0" smtClean="0"/>
              <a:t>future</a:t>
            </a:r>
          </a:p>
          <a:p>
            <a:r>
              <a:rPr lang="en-US" sz="2400" dirty="0" smtClean="0"/>
              <a:t>Architecture </a:t>
            </a:r>
            <a:r>
              <a:rPr lang="en-US" sz="2400" dirty="0"/>
              <a:t>: </a:t>
            </a:r>
            <a:r>
              <a:rPr lang="en-US" sz="2400" dirty="0" smtClean="0"/>
              <a:t>Based </a:t>
            </a:r>
            <a:r>
              <a:rPr lang="en-US" sz="2400" dirty="0"/>
              <a:t>on Transformer’s </a:t>
            </a:r>
            <a:r>
              <a:rPr lang="en-US" sz="2400" dirty="0" smtClean="0"/>
              <a:t>decoder</a:t>
            </a:r>
          </a:p>
          <a:p>
            <a:r>
              <a:rPr lang="en-US" sz="2400" dirty="0" smtClean="0"/>
              <a:t>Can </a:t>
            </a:r>
            <a:r>
              <a:rPr lang="en-US" sz="2400" dirty="0"/>
              <a:t>be used directly for all end </a:t>
            </a:r>
            <a:r>
              <a:rPr lang="en-US" sz="2400" dirty="0" smtClean="0"/>
              <a:t>tasks with only slight modifications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 smtClean="0"/>
              <a:t>vs </a:t>
            </a:r>
            <a:r>
              <a:rPr lang="en-US" sz="2400" b="1" dirty="0" err="1" smtClean="0"/>
              <a:t>ELMo</a:t>
            </a:r>
            <a:endParaRPr lang="en-US" sz="2400" b="1" dirty="0" smtClean="0"/>
          </a:p>
          <a:p>
            <a:r>
              <a:rPr lang="en-US" sz="2400" dirty="0" err="1" smtClean="0"/>
              <a:t>ELMo</a:t>
            </a:r>
            <a:r>
              <a:rPr lang="en-US" sz="2400" dirty="0" smtClean="0"/>
              <a:t> gives richer </a:t>
            </a:r>
            <a:r>
              <a:rPr lang="en-US" sz="2400" dirty="0" err="1" smtClean="0"/>
              <a:t>embeddings</a:t>
            </a:r>
            <a:r>
              <a:rPr lang="en-US" sz="2400" dirty="0" smtClean="0"/>
              <a:t> due to its bidirectional nature (understands better the context of the word)</a:t>
            </a:r>
          </a:p>
          <a:p>
            <a:r>
              <a:rPr lang="en-US" sz="2400" dirty="0" err="1" smtClean="0"/>
              <a:t>ELMo</a:t>
            </a:r>
            <a:r>
              <a:rPr lang="en-US" sz="2400" dirty="0" smtClean="0"/>
              <a:t> can’t be used directly for all end tasks (only encoding-front end)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82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59752448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F80AAD-30DF-4531-B0B0-92E78681A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BERT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A03175D-829D-4F96-852B-3507E4F9CA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6EBDBDA-60CD-4B53-ACDB-EAB005B8E3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13054C-0ECE-4771-A30E-5D463CABA6B7}" type="slidenum">
              <a:rPr lang="el-GR" smtClean="0"/>
              <a:pPr>
                <a:defRPr/>
              </a:pPr>
              <a:t>83</a:t>
            </a:fld>
            <a:endParaRPr lang="el-G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5E05FEB-E0A0-43EE-A36B-FE4A414CF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789" y="1609193"/>
            <a:ext cx="4071891" cy="2715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644638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 smtClean="0"/>
              <a:t>Architecture : Multi-layer </a:t>
            </a:r>
            <a:r>
              <a:rPr lang="en-US" sz="2400" dirty="0"/>
              <a:t>bidirectional Transformer encoder </a:t>
            </a:r>
            <a:endParaRPr lang="en-US" sz="2400" dirty="0" smtClean="0"/>
          </a:p>
          <a:p>
            <a:r>
              <a:rPr lang="en-US" sz="2400" dirty="0" smtClean="0"/>
              <a:t>It’s pre-training (unsupervised) </a:t>
            </a:r>
            <a:r>
              <a:rPr lang="en-US" sz="2400" dirty="0"/>
              <a:t>consists of two </a:t>
            </a:r>
            <a:r>
              <a:rPr lang="en-US" sz="2400" dirty="0" smtClean="0"/>
              <a:t>tasks:</a:t>
            </a:r>
          </a:p>
          <a:p>
            <a:pPr marL="648000" lvl="2" indent="0">
              <a:buNone/>
            </a:pPr>
            <a:r>
              <a:rPr lang="en-US" b="1" dirty="0"/>
              <a:t>Mask Language </a:t>
            </a:r>
            <a:r>
              <a:rPr lang="en-US" b="1" dirty="0" smtClean="0"/>
              <a:t>Model</a:t>
            </a:r>
            <a:r>
              <a:rPr lang="en-US" dirty="0" smtClean="0"/>
              <a:t>: Find the masked/hidden words by looking at their context</a:t>
            </a:r>
          </a:p>
          <a:p>
            <a:pPr marL="648000" lvl="2" indent="0">
              <a:buNone/>
            </a:pPr>
            <a:r>
              <a:rPr lang="en-US" b="1" dirty="0"/>
              <a:t>Next Sentence </a:t>
            </a:r>
            <a:r>
              <a:rPr lang="en-US" b="1" dirty="0" smtClean="0"/>
              <a:t>Prediction</a:t>
            </a:r>
            <a:r>
              <a:rPr lang="en-US" dirty="0" smtClean="0"/>
              <a:t>: With two sentences as inputs, A and B, determine if B is following A or not</a:t>
            </a:r>
          </a:p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Trained </a:t>
            </a:r>
            <a:r>
              <a:rPr lang="en-US" sz="2400" dirty="0"/>
              <a:t>to predict the context from both left and </a:t>
            </a:r>
            <a:r>
              <a:rPr lang="en-US" sz="2400" dirty="0" smtClean="0"/>
              <a:t>right (bidirectional)</a:t>
            </a:r>
          </a:p>
          <a:p>
            <a:r>
              <a:rPr lang="en-US" sz="2400" dirty="0" smtClean="0"/>
              <a:t>Can be used directly for downstream tasks with small modifications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84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8637631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FD58FC-9019-4AB7-97FF-DE711B826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AE49F5C-B863-4D6C-9464-5DC472756F6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85</a:t>
            </a:fld>
            <a:endParaRPr lang="el-GR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xmlns="" id="{CC1357B5-7D6D-4940-90FB-5D217E70CA6F}"/>
              </a:ext>
            </a:extLst>
          </p:cNvPr>
          <p:cNvPicPr>
            <a:picLocks noGrp="1" noChangeAspect="1" noChangeArrowheads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48" y="1916832"/>
            <a:ext cx="7225588" cy="3980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Ορθογώνιο 4">
            <a:extLst>
              <a:ext uri="{FF2B5EF4-FFF2-40B4-BE49-F238E27FC236}">
                <a16:creationId xmlns:a16="http://schemas.microsoft.com/office/drawing/2014/main" xmlns="" id="{6665AA66-AF62-4CBA-9626-1D33A73E522D}"/>
              </a:ext>
            </a:extLst>
          </p:cNvPr>
          <p:cNvSpPr/>
          <p:nvPr/>
        </p:nvSpPr>
        <p:spPr>
          <a:xfrm>
            <a:off x="8385753" y="2420888"/>
            <a:ext cx="344355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panose="020B0604020202020204" pitchFamily="34" charset="0"/>
              </a:rPr>
              <a:t>For downstream tasks (text classification) BERT is loaded </a:t>
            </a:r>
            <a:r>
              <a:rPr lang="en-US" sz="2000" dirty="0" err="1" smtClean="0">
                <a:latin typeface="Arial" panose="020B0604020202020204" pitchFamily="34" charset="0"/>
              </a:rPr>
              <a:t>pretrained</a:t>
            </a:r>
            <a:r>
              <a:rPr lang="en-US" sz="2000" dirty="0" smtClean="0">
                <a:latin typeface="Arial" panose="020B0604020202020204" pitchFamily="34" charset="0"/>
              </a:rPr>
              <a:t> and with some extra layers on top is fine-tuned to the specific task, in a supervised manner</a:t>
            </a:r>
          </a:p>
        </p:txBody>
      </p:sp>
    </p:spTree>
    <p:extLst>
      <p:ext uri="{BB962C8B-B14F-4D97-AF65-F5344CB8AC3E}">
        <p14:creationId xmlns:p14="http://schemas.microsoft.com/office/powerpoint/2010/main" val="237307561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FD58FC-9019-4AB7-97FF-DE711B826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 </a:t>
            </a:r>
            <a:r>
              <a:rPr lang="en-US" dirty="0" smtClean="0"/>
              <a:t>pre-training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AE49F5C-B863-4D6C-9464-5DC472756F6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86</a:t>
            </a:fld>
            <a:endParaRPr lang="el-GR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xmlns="" id="{34020D82-F519-4A9E-8E42-132EEFE7C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93" y="1922603"/>
            <a:ext cx="5621407" cy="369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xmlns="" id="{450842A6-EC70-4DA1-851C-6FFA63C89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13122"/>
            <a:ext cx="5399257" cy="371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Ορθογώνιο 3">
            <a:extLst>
              <a:ext uri="{FF2B5EF4-FFF2-40B4-BE49-F238E27FC236}">
                <a16:creationId xmlns:a16="http://schemas.microsoft.com/office/drawing/2014/main" xmlns="" id="{1C80CA4F-6289-4EC1-946C-946B03B6A7EC}"/>
              </a:ext>
            </a:extLst>
          </p:cNvPr>
          <p:cNvSpPr/>
          <p:nvPr/>
        </p:nvSpPr>
        <p:spPr>
          <a:xfrm>
            <a:off x="8043846" y="5779941"/>
            <a:ext cx="2929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Next sentence prediction</a:t>
            </a:r>
            <a:endParaRPr lang="en-US" b="1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Ορθογώνιο 4">
            <a:extLst>
              <a:ext uri="{FF2B5EF4-FFF2-40B4-BE49-F238E27FC236}">
                <a16:creationId xmlns:a16="http://schemas.microsoft.com/office/drawing/2014/main" xmlns="" id="{7CECA946-52A1-49E5-8721-A8BB99D5CEFD}"/>
              </a:ext>
            </a:extLst>
          </p:cNvPr>
          <p:cNvSpPr/>
          <p:nvPr/>
        </p:nvSpPr>
        <p:spPr>
          <a:xfrm>
            <a:off x="1672766" y="5779941"/>
            <a:ext cx="2980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Masked Language </a:t>
            </a:r>
            <a:r>
              <a:rPr lang="en-US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Model</a:t>
            </a:r>
            <a:endParaRPr lang="en-US" b="1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80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BERT </a:t>
            </a:r>
            <a:r>
              <a:rPr lang="en-US" dirty="0" err="1" smtClean="0"/>
              <a:t>embeddings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87</a:t>
            </a:fld>
            <a:endParaRPr lang="el-GR"/>
          </a:p>
        </p:txBody>
      </p:sp>
      <p:pic>
        <p:nvPicPr>
          <p:cNvPr id="5" name="Picture 4" descr="https://jalammar.github.io/images/bert-output-vector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63531"/>
            <a:ext cx="7023720" cy="30909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Ορθογώνιο 4">
            <a:extLst>
              <a:ext uri="{FF2B5EF4-FFF2-40B4-BE49-F238E27FC236}">
                <a16:creationId xmlns:a16="http://schemas.microsoft.com/office/drawing/2014/main" xmlns="" id="{6665AA66-AF62-4CBA-9626-1D33A73E522D}"/>
              </a:ext>
            </a:extLst>
          </p:cNvPr>
          <p:cNvSpPr/>
          <p:nvPr/>
        </p:nvSpPr>
        <p:spPr>
          <a:xfrm>
            <a:off x="8720965" y="2420888"/>
            <a:ext cx="344355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</a:rPr>
              <a:t>The </a:t>
            </a:r>
            <a:r>
              <a:rPr lang="en-US" sz="2000" dirty="0" err="1" smtClean="0">
                <a:latin typeface="Arial" panose="020B0604020202020204" pitchFamily="34" charset="0"/>
              </a:rPr>
              <a:t>embeddings</a:t>
            </a:r>
            <a:r>
              <a:rPr lang="en-US" sz="2000" dirty="0" smtClean="0">
                <a:latin typeface="Arial" panose="020B0604020202020204" pitchFamily="34" charset="0"/>
              </a:rPr>
              <a:t> produced for each word contain info from context (due to self-attention layer inside each encoder)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</a:rPr>
              <a:t>We can take the output vectors of whichever encoder we want but usually prefer the last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</a:rPr>
              <a:t>Embedding size = Hidden layer size of FFNN inside the encoder</a:t>
            </a:r>
            <a:endParaRPr lang="el-GR" sz="2000" dirty="0">
              <a:latin typeface="Arial" panose="020B0604020202020204" pitchFamily="34" charset="0"/>
            </a:endParaRPr>
          </a:p>
        </p:txBody>
      </p:sp>
      <p:pic>
        <p:nvPicPr>
          <p:cNvPr id="7" name="Picture 6" descr="https://jalammar.github.io/images/t/Transformer_encoder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903" y="4032537"/>
            <a:ext cx="3489061" cy="25648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411731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FD58FC-9019-4AB7-97FF-DE711B826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472" y="404664"/>
            <a:ext cx="8856984" cy="1325160"/>
          </a:xfrm>
        </p:spPr>
        <p:txBody>
          <a:bodyPr/>
          <a:lstStyle/>
          <a:p>
            <a:r>
              <a:rPr lang="en-US" dirty="0"/>
              <a:t>BERT (Results in different tasks)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AE49F5C-B863-4D6C-9464-5DC472756F6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88</a:t>
            </a:fld>
            <a:endParaRPr lang="el-GR"/>
          </a:p>
        </p:txBody>
      </p:sp>
      <p:pic>
        <p:nvPicPr>
          <p:cNvPr id="7" name="Εικόνα 4">
            <a:extLst>
              <a:ext uri="{FF2B5EF4-FFF2-40B4-BE49-F238E27FC236}">
                <a16:creationId xmlns:a16="http://schemas.microsoft.com/office/drawing/2014/main" xmlns="" id="{066B5B31-55BA-47A8-85B6-7BC97A6A1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84" y="3140968"/>
            <a:ext cx="6095353" cy="13154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F621516-54A7-486A-BB4D-A0AD67320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270" y="1729824"/>
            <a:ext cx="3941290" cy="47645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309432C-223A-4D29-AB4A-B3BA73ED248F}"/>
              </a:ext>
            </a:extLst>
          </p:cNvPr>
          <p:cNvSpPr txBox="1"/>
          <p:nvPr/>
        </p:nvSpPr>
        <p:spPr>
          <a:xfrm>
            <a:off x="7195270" y="1360492"/>
            <a:ext cx="17090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</a:rPr>
              <a:t>Leaderboards</a:t>
            </a:r>
          </a:p>
        </p:txBody>
      </p:sp>
    </p:spTree>
    <p:extLst>
      <p:ext uri="{BB962C8B-B14F-4D97-AF65-F5344CB8AC3E}">
        <p14:creationId xmlns:p14="http://schemas.microsoft.com/office/powerpoint/2010/main" val="3927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NLP tasks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13054C-0ECE-4771-A30E-5D463CABA6B7}" type="slidenum">
              <a:rPr lang="el-GR" smtClean="0"/>
              <a:pPr>
                <a:defRPr/>
              </a:pPr>
              <a:t>89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5358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 vs NLP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771116"/>
            <a:ext cx="10009188" cy="4249737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Computational linguistics has both a scientific and an engineering side. </a:t>
            </a:r>
          </a:p>
          <a:p>
            <a:pPr lvl="1"/>
            <a:r>
              <a:rPr lang="en-US" sz="2000" b="1" dirty="0"/>
              <a:t>Engineering side </a:t>
            </a:r>
            <a:r>
              <a:rPr lang="en-US" sz="2000" b="1" dirty="0" smtClean="0"/>
              <a:t> </a:t>
            </a:r>
            <a:r>
              <a:rPr lang="en-US" sz="2000" dirty="0" smtClean="0"/>
              <a:t>-&gt;  Natural </a:t>
            </a:r>
            <a:r>
              <a:rPr lang="en-US" sz="2000" dirty="0"/>
              <a:t>language processing (NLP</a:t>
            </a:r>
            <a:r>
              <a:rPr lang="en-US" sz="2000" dirty="0" smtClean="0"/>
              <a:t>): building </a:t>
            </a:r>
            <a:r>
              <a:rPr lang="en-US" sz="2000" dirty="0"/>
              <a:t>computational tools that do useful things with language</a:t>
            </a:r>
          </a:p>
          <a:p>
            <a:pPr lvl="1"/>
            <a:r>
              <a:rPr lang="en-US" sz="2000" b="1" dirty="0" smtClean="0"/>
              <a:t>Scientific </a:t>
            </a:r>
            <a:r>
              <a:rPr lang="en-US" sz="2000" b="1" dirty="0"/>
              <a:t>side</a:t>
            </a:r>
            <a:r>
              <a:rPr lang="en-US" sz="2000" dirty="0"/>
              <a:t> -&gt; </a:t>
            </a:r>
            <a:r>
              <a:rPr lang="en-US" sz="2000" dirty="0" smtClean="0"/>
              <a:t>Seeks </a:t>
            </a:r>
            <a:r>
              <a:rPr lang="en-US" sz="2000" dirty="0"/>
              <a:t>to study/understand language using computers and corpora</a:t>
            </a:r>
          </a:p>
          <a:p>
            <a:pPr marL="0" indent="0">
              <a:buNone/>
            </a:pPr>
            <a:r>
              <a:rPr lang="en-US" sz="2400" dirty="0"/>
              <a:t>Same means , different goal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NLP </a:t>
            </a:r>
            <a:r>
              <a:rPr lang="en-US" sz="2400" dirty="0"/>
              <a:t>researchers will build a useful system and show that it works really well</a:t>
            </a:r>
          </a:p>
          <a:p>
            <a:pPr marL="0" indent="0">
              <a:buNone/>
            </a:pPr>
            <a:r>
              <a:rPr lang="en-US" sz="2400" dirty="0"/>
              <a:t>CL researcher would be more interested in which features are useful indicators and why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3721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/>
              <a:t>Text and speech processing</a:t>
            </a:r>
          </a:p>
          <a:p>
            <a:r>
              <a:rPr lang="en-US" sz="2400" dirty="0" smtClean="0"/>
              <a:t>Morphological analysis</a:t>
            </a:r>
          </a:p>
          <a:p>
            <a:r>
              <a:rPr lang="en-US" sz="2400" dirty="0"/>
              <a:t>Syntactic </a:t>
            </a:r>
            <a:r>
              <a:rPr lang="en-US" sz="2400" dirty="0" smtClean="0"/>
              <a:t>analysis</a:t>
            </a:r>
            <a:endParaRPr lang="en-US" sz="2400" dirty="0"/>
          </a:p>
          <a:p>
            <a:r>
              <a:rPr lang="en-US" sz="2400" dirty="0" smtClean="0"/>
              <a:t>Lexical semantics (of individual words in context)</a:t>
            </a:r>
          </a:p>
          <a:p>
            <a:r>
              <a:rPr lang="en-US" sz="2400" dirty="0" smtClean="0"/>
              <a:t>Relational semantics (semantics of individual sentences)</a:t>
            </a:r>
          </a:p>
          <a:p>
            <a:r>
              <a:rPr lang="en-US" sz="2400" dirty="0" smtClean="0"/>
              <a:t>Discourse </a:t>
            </a:r>
            <a:r>
              <a:rPr lang="en-US" sz="2400" dirty="0"/>
              <a:t>(semantics beyond individual sentences)</a:t>
            </a:r>
          </a:p>
          <a:p>
            <a:r>
              <a:rPr lang="en-US" sz="2400" dirty="0"/>
              <a:t>Higher-level NLP applications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90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78134453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and speech </a:t>
            </a:r>
            <a:r>
              <a:rPr lang="en-US" dirty="0" smtClean="0"/>
              <a:t>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 smtClean="0"/>
              <a:t>Speech recognition</a:t>
            </a:r>
            <a:r>
              <a:rPr lang="en-US" sz="2400" dirty="0" smtClean="0"/>
              <a:t>: </a:t>
            </a:r>
            <a:r>
              <a:rPr lang="en-US" sz="2400" dirty="0"/>
              <a:t>Given a sound clip of a person or people speaking, determine the textual representation of the </a:t>
            </a:r>
            <a:r>
              <a:rPr lang="en-US" sz="2400" dirty="0" smtClean="0"/>
              <a:t>speech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Text-to-speech</a:t>
            </a:r>
            <a:r>
              <a:rPr lang="en-US" sz="2400" dirty="0" smtClean="0"/>
              <a:t>: Given </a:t>
            </a:r>
            <a:r>
              <a:rPr lang="en-US" sz="2400" dirty="0"/>
              <a:t>a text, transform those units and produce a spoken representation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Word </a:t>
            </a:r>
            <a:r>
              <a:rPr lang="en-US" sz="2400" b="1" dirty="0"/>
              <a:t>segmentation (Tokenization</a:t>
            </a:r>
            <a:r>
              <a:rPr lang="en-US" sz="2400" b="1" dirty="0" smtClean="0"/>
              <a:t>)</a:t>
            </a:r>
            <a:r>
              <a:rPr lang="en-US" sz="2400" dirty="0" smtClean="0"/>
              <a:t>: </a:t>
            </a:r>
            <a:r>
              <a:rPr lang="en-US" sz="2400" dirty="0"/>
              <a:t>Separate a chunk of continuous text into separate words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91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3420708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Morphological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 smtClean="0"/>
              <a:t>Lemmatization</a:t>
            </a:r>
            <a:r>
              <a:rPr lang="en-US" sz="2400" dirty="0" smtClean="0"/>
              <a:t>: Removing </a:t>
            </a:r>
            <a:r>
              <a:rPr lang="en-US" sz="2400" dirty="0"/>
              <a:t>inflectional endings only and to return the base dictionary form of a </a:t>
            </a:r>
            <a:r>
              <a:rPr lang="en-US" sz="2400" dirty="0" smtClean="0"/>
              <a:t>word</a:t>
            </a:r>
            <a:endParaRPr lang="en-US" sz="2400" dirty="0"/>
          </a:p>
          <a:p>
            <a:endParaRPr lang="en-US" sz="2400" b="1" dirty="0" smtClean="0"/>
          </a:p>
          <a:p>
            <a:r>
              <a:rPr lang="en-US" sz="2400" b="1" dirty="0" smtClean="0"/>
              <a:t>Stemming</a:t>
            </a:r>
            <a:r>
              <a:rPr lang="en-US" sz="2400" dirty="0" smtClean="0"/>
              <a:t>: Same with lemmatization but doesn’t always return a valid word</a:t>
            </a:r>
            <a:endParaRPr lang="en-US" sz="2400" dirty="0"/>
          </a:p>
          <a:p>
            <a:endParaRPr lang="en-US" sz="2400" b="1" dirty="0" smtClean="0"/>
          </a:p>
          <a:p>
            <a:r>
              <a:rPr lang="en-US" sz="2400" b="1" dirty="0" smtClean="0"/>
              <a:t>Part-of-speech tagging</a:t>
            </a:r>
            <a:r>
              <a:rPr lang="en-US" sz="2400" dirty="0" smtClean="0"/>
              <a:t>: </a:t>
            </a:r>
            <a:r>
              <a:rPr lang="en-US" sz="2400" dirty="0"/>
              <a:t>Given a sentence, determine the part of speech (POS) for each word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92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9330651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Syntactic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/>
              <a:t>Grammar </a:t>
            </a:r>
            <a:r>
              <a:rPr lang="en-US" sz="2400" b="1" dirty="0" smtClean="0"/>
              <a:t>induction</a:t>
            </a:r>
            <a:r>
              <a:rPr lang="en-US" sz="2400" dirty="0" smtClean="0"/>
              <a:t>: </a:t>
            </a:r>
            <a:r>
              <a:rPr lang="en-US" sz="2400" dirty="0"/>
              <a:t>Generate a formal grammar that describes a language's syntax</a:t>
            </a:r>
            <a:endParaRPr lang="en-US" sz="2400" dirty="0" smtClean="0"/>
          </a:p>
          <a:p>
            <a:endParaRPr lang="en-US" sz="2400" b="1" dirty="0" smtClean="0"/>
          </a:p>
          <a:p>
            <a:r>
              <a:rPr lang="en-US" sz="2400" b="1" dirty="0" smtClean="0"/>
              <a:t>Sentence breaking</a:t>
            </a:r>
            <a:r>
              <a:rPr lang="en-US" sz="2400" dirty="0" smtClean="0"/>
              <a:t>: </a:t>
            </a:r>
            <a:r>
              <a:rPr lang="en-US" sz="2400" dirty="0"/>
              <a:t>Given a chunk of text, find the sentence boundaries</a:t>
            </a:r>
            <a:endParaRPr lang="en-US" sz="2400" dirty="0" smtClean="0"/>
          </a:p>
          <a:p>
            <a:endParaRPr lang="en-US" sz="2400" b="1" dirty="0" smtClean="0"/>
          </a:p>
          <a:p>
            <a:r>
              <a:rPr lang="en-US" sz="2400" b="1" dirty="0" smtClean="0"/>
              <a:t>Parsing</a:t>
            </a:r>
            <a:r>
              <a:rPr lang="en-US" sz="2400" dirty="0" smtClean="0"/>
              <a:t>: </a:t>
            </a:r>
            <a:r>
              <a:rPr lang="en-US" sz="2400" dirty="0"/>
              <a:t>Determine the parse tree (grammatical analysis) of a given sentence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93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2769972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</a:t>
            </a:r>
            <a:r>
              <a:rPr lang="en-US" dirty="0" smtClean="0"/>
              <a:t>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/>
              <a:t>Distributional </a:t>
            </a:r>
            <a:r>
              <a:rPr lang="en-US" sz="2400" b="1" dirty="0" smtClean="0"/>
              <a:t>semantics</a:t>
            </a:r>
            <a:r>
              <a:rPr lang="en-US" sz="2400" dirty="0" smtClean="0"/>
              <a:t>: </a:t>
            </a:r>
            <a:r>
              <a:rPr lang="en-US" sz="2400" dirty="0"/>
              <a:t>How can we learn semantic representations from data</a:t>
            </a:r>
            <a:endParaRPr lang="en-US" sz="2400" dirty="0" smtClean="0"/>
          </a:p>
          <a:p>
            <a:endParaRPr lang="en-US" sz="2400" b="1" dirty="0" smtClean="0"/>
          </a:p>
          <a:p>
            <a:r>
              <a:rPr lang="en-US" sz="2400" b="1" dirty="0" smtClean="0"/>
              <a:t>Named </a:t>
            </a:r>
            <a:r>
              <a:rPr lang="en-US" sz="2400" b="1" dirty="0"/>
              <a:t>entity </a:t>
            </a:r>
            <a:r>
              <a:rPr lang="en-US" sz="2400" b="1" dirty="0" smtClean="0"/>
              <a:t>recognition</a:t>
            </a:r>
            <a:r>
              <a:rPr lang="en-US" sz="2400" dirty="0" smtClean="0"/>
              <a:t>: </a:t>
            </a:r>
            <a:r>
              <a:rPr lang="en-US" sz="2400" dirty="0"/>
              <a:t>Given a stream of text, determine which items in the text map to proper </a:t>
            </a:r>
            <a:r>
              <a:rPr lang="en-US" sz="2400" dirty="0" smtClean="0"/>
              <a:t>names (</a:t>
            </a:r>
            <a:r>
              <a:rPr lang="en-US" sz="2400" dirty="0"/>
              <a:t>e.g. person, location, organization)</a:t>
            </a:r>
            <a:endParaRPr lang="en-US" sz="2400" dirty="0" smtClean="0"/>
          </a:p>
          <a:p>
            <a:endParaRPr lang="en-US" sz="2400" b="1" dirty="0" smtClean="0"/>
          </a:p>
          <a:p>
            <a:r>
              <a:rPr lang="en-US" sz="2400" b="1" dirty="0" smtClean="0"/>
              <a:t>Sentiment analysis</a:t>
            </a:r>
            <a:r>
              <a:rPr lang="en-US" sz="2400" dirty="0"/>
              <a:t>: I</a:t>
            </a:r>
            <a:r>
              <a:rPr lang="en-US" sz="2400" dirty="0" smtClean="0"/>
              <a:t>dentify </a:t>
            </a:r>
            <a:r>
              <a:rPr lang="en-US" sz="2400" dirty="0"/>
              <a:t>and </a:t>
            </a:r>
            <a:r>
              <a:rPr lang="en-US" sz="2400" dirty="0" smtClean="0"/>
              <a:t>categorize </a:t>
            </a:r>
            <a:r>
              <a:rPr lang="en-US" sz="2400" dirty="0"/>
              <a:t>opinions expressed in a piece of </a:t>
            </a:r>
            <a:r>
              <a:rPr lang="en-US" sz="2400" dirty="0" smtClean="0"/>
              <a:t>text (e.g. </a:t>
            </a:r>
            <a:r>
              <a:rPr lang="en-US" sz="2400" dirty="0"/>
              <a:t>positive, negative, or </a:t>
            </a:r>
            <a:r>
              <a:rPr lang="en-US" sz="2400" dirty="0" smtClean="0"/>
              <a:t>neutral)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94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8899288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</a:t>
            </a:r>
            <a:r>
              <a:rPr lang="en-US" dirty="0" smtClean="0"/>
              <a:t>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/>
              <a:t>Relationship </a:t>
            </a:r>
            <a:r>
              <a:rPr lang="en-US" sz="2400" b="1" dirty="0" smtClean="0"/>
              <a:t>extraction</a:t>
            </a:r>
            <a:r>
              <a:rPr lang="en-US" sz="2400" dirty="0" smtClean="0"/>
              <a:t>: </a:t>
            </a:r>
            <a:r>
              <a:rPr lang="en-US" sz="2400" dirty="0"/>
              <a:t>Given a chunk of text, identify the relationships among named entities (e.g. who is married to whom</a:t>
            </a:r>
            <a:r>
              <a:rPr lang="en-US" sz="2400" dirty="0" smtClean="0"/>
              <a:t>)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Semantic </a:t>
            </a:r>
            <a:r>
              <a:rPr lang="en-US" sz="2400" b="1" dirty="0"/>
              <a:t>Role </a:t>
            </a:r>
            <a:r>
              <a:rPr lang="en-US" sz="2400" b="1" dirty="0" smtClean="0"/>
              <a:t>Labelling</a:t>
            </a:r>
            <a:r>
              <a:rPr lang="en-US" sz="2400" dirty="0" smtClean="0"/>
              <a:t>: </a:t>
            </a:r>
            <a:r>
              <a:rPr lang="en-US" sz="2400" dirty="0"/>
              <a:t>Given a single sentence, identify and disambiguate semantic predicates (e.g</a:t>
            </a:r>
            <a:r>
              <a:rPr lang="en-US" sz="2400" dirty="0" smtClean="0"/>
              <a:t>. </a:t>
            </a:r>
            <a:r>
              <a:rPr lang="en-US" sz="2400" dirty="0"/>
              <a:t>verbal frames), then identify and classify the frame elements (semantic roles)</a:t>
            </a:r>
            <a:endParaRPr lang="en-US" sz="2400" b="1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95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4428215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 err="1"/>
              <a:t>Coreference</a:t>
            </a:r>
            <a:r>
              <a:rPr lang="en-US" sz="2400" b="1" dirty="0"/>
              <a:t> </a:t>
            </a:r>
            <a:r>
              <a:rPr lang="en-US" sz="2400" b="1" dirty="0" smtClean="0"/>
              <a:t>resolution</a:t>
            </a:r>
            <a:r>
              <a:rPr lang="en-US" sz="2400" dirty="0" smtClean="0"/>
              <a:t>: </a:t>
            </a:r>
            <a:r>
              <a:rPr lang="en-US" sz="2400" dirty="0"/>
              <a:t>Given a sentence or larger chunk of text, determine which words ("mentions") refer to the same objects ("entities")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Topic </a:t>
            </a:r>
            <a:r>
              <a:rPr lang="en-US" sz="2400" b="1" dirty="0"/>
              <a:t>segmentation and </a:t>
            </a:r>
            <a:r>
              <a:rPr lang="en-US" sz="2400" b="1" dirty="0" smtClean="0"/>
              <a:t>recognition</a:t>
            </a:r>
            <a:r>
              <a:rPr lang="en-US" sz="2400" dirty="0" smtClean="0"/>
              <a:t>: </a:t>
            </a:r>
            <a:r>
              <a:rPr lang="en-US" sz="2400" dirty="0"/>
              <a:t>Given a chunk of text, separate it into segments each of which is devoted to a topic, and identify the topic of the segment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96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1961674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Higher-level NLP </a:t>
            </a:r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b="1" dirty="0"/>
              <a:t>Automatic </a:t>
            </a:r>
            <a:r>
              <a:rPr lang="en-US" sz="2400" b="1" dirty="0" smtClean="0"/>
              <a:t>summarization</a:t>
            </a:r>
            <a:r>
              <a:rPr lang="en-US" sz="2400" dirty="0" smtClean="0"/>
              <a:t>: </a:t>
            </a:r>
            <a:r>
              <a:rPr lang="en-US" sz="2400" dirty="0"/>
              <a:t>Produce a readable summary of a chunk of text</a:t>
            </a:r>
            <a:endParaRPr lang="en-US" sz="2400" dirty="0" smtClean="0"/>
          </a:p>
          <a:p>
            <a:endParaRPr lang="en-US" sz="2400" b="1" dirty="0" smtClean="0"/>
          </a:p>
          <a:p>
            <a:r>
              <a:rPr lang="en-US" sz="2400" b="1" dirty="0" smtClean="0"/>
              <a:t>Book generation</a:t>
            </a:r>
            <a:r>
              <a:rPr lang="en-US" sz="2400" dirty="0" smtClean="0"/>
              <a:t>: </a:t>
            </a:r>
            <a:r>
              <a:rPr lang="en-US" sz="2400" dirty="0"/>
              <a:t>C</a:t>
            </a:r>
            <a:r>
              <a:rPr lang="en-US" sz="2400" dirty="0" smtClean="0"/>
              <a:t>reation </a:t>
            </a:r>
            <a:r>
              <a:rPr lang="en-US" sz="2400" dirty="0"/>
              <a:t>of full-fledged books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Question answering</a:t>
            </a:r>
            <a:r>
              <a:rPr lang="en-US" sz="2400" dirty="0" smtClean="0"/>
              <a:t>: </a:t>
            </a:r>
            <a:r>
              <a:rPr lang="en-US" sz="2400" dirty="0"/>
              <a:t>Given a human-language question, determine its answer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Machine translation</a:t>
            </a:r>
            <a:r>
              <a:rPr lang="en-US" sz="2400" dirty="0" smtClean="0"/>
              <a:t>: </a:t>
            </a:r>
            <a:r>
              <a:rPr lang="en-US" sz="2400" dirty="0"/>
              <a:t>Automatically translate text from one human language to another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97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665158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 - papers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729824"/>
            <a:ext cx="10009188" cy="4508753"/>
          </a:xfrm>
        </p:spPr>
        <p:txBody>
          <a:bodyPr/>
          <a:lstStyle/>
          <a:p>
            <a:r>
              <a:rPr lang="en-US" sz="1800" dirty="0"/>
              <a:t>Turing, Alan M. "Computing machinery and intelligence." </a:t>
            </a:r>
            <a:r>
              <a:rPr lang="en-US" sz="1800" i="1" dirty="0"/>
              <a:t>Parsing the </a:t>
            </a:r>
            <a:r>
              <a:rPr lang="en-US" sz="1800" i="1" dirty="0" err="1"/>
              <a:t>turing</a:t>
            </a:r>
            <a:r>
              <a:rPr lang="en-US" sz="1800" i="1" dirty="0"/>
              <a:t> test</a:t>
            </a:r>
            <a:r>
              <a:rPr lang="en-US" sz="1800" dirty="0"/>
              <a:t>. Springer, Dordrecht, 2009. 23-65.</a:t>
            </a:r>
          </a:p>
          <a:p>
            <a:r>
              <a:rPr lang="en-US" sz="1800" dirty="0"/>
              <a:t>Hutchins, W. John. "The Georgetown-IBM experiment demonstrated in January 1954." </a:t>
            </a:r>
            <a:r>
              <a:rPr lang="en-US" sz="1800" i="1" dirty="0"/>
              <a:t>Conference of the Association for Machine Translation in the Americas</a:t>
            </a:r>
            <a:r>
              <a:rPr lang="en-US" sz="1800" dirty="0"/>
              <a:t>. Springer, Berlin, Heidelberg, 2004.</a:t>
            </a:r>
          </a:p>
          <a:p>
            <a:r>
              <a:rPr lang="en-US" sz="1800" dirty="0" err="1"/>
              <a:t>Weizenbaum</a:t>
            </a:r>
            <a:r>
              <a:rPr lang="en-US" sz="1800" dirty="0"/>
              <a:t>, Joseph. "ELIZA—a computer program for the study of natural language communication between man and machine." </a:t>
            </a:r>
            <a:r>
              <a:rPr lang="en-US" sz="1800" i="1" dirty="0"/>
              <a:t>Communications of the ACM</a:t>
            </a:r>
            <a:r>
              <a:rPr lang="en-US" sz="1800" dirty="0"/>
              <a:t> 9.1 (1966): 36-45.</a:t>
            </a:r>
          </a:p>
          <a:p>
            <a:r>
              <a:rPr lang="en-US" sz="1800" dirty="0" err="1"/>
              <a:t>Tappert</a:t>
            </a:r>
            <a:r>
              <a:rPr lang="en-US" sz="1800" dirty="0"/>
              <a:t>, Charles C. "Who is the father of deep learning?." </a:t>
            </a:r>
            <a:r>
              <a:rPr lang="en-US" sz="1800" i="1" dirty="0"/>
              <a:t>2019 International Conference on Computational Science and Computational Intelligence (CSCI)</a:t>
            </a:r>
            <a:r>
              <a:rPr lang="en-US" sz="1800" dirty="0"/>
              <a:t>. IEEE, 2019.</a:t>
            </a:r>
          </a:p>
          <a:p>
            <a:r>
              <a:rPr lang="en-US" sz="1800" dirty="0" err="1"/>
              <a:t>Ivakhnenko</a:t>
            </a:r>
            <a:r>
              <a:rPr lang="en-US" sz="1800" dirty="0"/>
              <a:t>, </a:t>
            </a:r>
            <a:r>
              <a:rPr lang="en-US" sz="1800" dirty="0" err="1"/>
              <a:t>Alekseĭ</a:t>
            </a:r>
            <a:r>
              <a:rPr lang="en-US" sz="1800" dirty="0"/>
              <a:t> </a:t>
            </a:r>
            <a:r>
              <a:rPr lang="en-US" sz="1800" dirty="0" err="1"/>
              <a:t>Grigorʹevich</a:t>
            </a:r>
            <a:r>
              <a:rPr lang="en-US" sz="1800" dirty="0"/>
              <a:t>, et al. </a:t>
            </a:r>
            <a:r>
              <a:rPr lang="en-US" sz="1800" i="1" dirty="0"/>
              <a:t>Cybernetics and forecasting techniques</a:t>
            </a:r>
            <a:r>
              <a:rPr lang="en-US" sz="1800" dirty="0"/>
              <a:t>. Vol. 8. American Elsevier Publishing Company, 1967.</a:t>
            </a:r>
          </a:p>
          <a:p>
            <a:r>
              <a:rPr lang="en-US" sz="1800" dirty="0" err="1"/>
              <a:t>Bengio</a:t>
            </a:r>
            <a:r>
              <a:rPr lang="en-US" sz="1800" dirty="0"/>
              <a:t>, </a:t>
            </a:r>
            <a:r>
              <a:rPr lang="en-US" sz="1800" dirty="0" err="1"/>
              <a:t>Yoshua</a:t>
            </a:r>
            <a:r>
              <a:rPr lang="en-US" sz="1800" dirty="0"/>
              <a:t>, </a:t>
            </a:r>
            <a:r>
              <a:rPr lang="en-US" sz="1800" dirty="0" err="1"/>
              <a:t>Réjean</a:t>
            </a:r>
            <a:r>
              <a:rPr lang="en-US" sz="1800" dirty="0"/>
              <a:t> </a:t>
            </a:r>
            <a:r>
              <a:rPr lang="en-US" sz="1800" dirty="0" err="1"/>
              <a:t>Ducharme</a:t>
            </a:r>
            <a:r>
              <a:rPr lang="en-US" sz="1800" dirty="0"/>
              <a:t>, and Pascal Vincent. "A neural probabilistic language model." </a:t>
            </a:r>
            <a:r>
              <a:rPr lang="en-US" sz="1800" i="1" dirty="0"/>
              <a:t>Advances in neural information processing systems</a:t>
            </a:r>
            <a:r>
              <a:rPr lang="en-US" sz="1800" dirty="0"/>
              <a:t> 13 (2000).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98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0411648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 - papers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343472" y="1729824"/>
            <a:ext cx="10009188" cy="4508753"/>
          </a:xfrm>
        </p:spPr>
        <p:txBody>
          <a:bodyPr/>
          <a:lstStyle/>
          <a:p>
            <a:r>
              <a:rPr lang="en-US" sz="1800" dirty="0" err="1"/>
              <a:t>Collobert</a:t>
            </a:r>
            <a:r>
              <a:rPr lang="en-US" sz="1800" dirty="0"/>
              <a:t>, Ronan, and Jason Weston. "A unified architecture for natural language processing: Deep neural networks with multitask learning." </a:t>
            </a:r>
            <a:r>
              <a:rPr lang="en-US" sz="1800" i="1" dirty="0"/>
              <a:t>Proceedings of the 25th international conference on Machine learning</a:t>
            </a:r>
            <a:r>
              <a:rPr lang="en-US" sz="1800" dirty="0"/>
              <a:t>. 2008.</a:t>
            </a:r>
          </a:p>
          <a:p>
            <a:r>
              <a:rPr lang="en-US" sz="1800" dirty="0" err="1"/>
              <a:t>Mikolov</a:t>
            </a:r>
            <a:r>
              <a:rPr lang="en-US" sz="1800" dirty="0"/>
              <a:t>, Tomas, et al. "Efficient estimation of word representations in vector space." </a:t>
            </a:r>
            <a:r>
              <a:rPr lang="en-US" sz="1800" i="1" dirty="0" err="1"/>
              <a:t>arXiv</a:t>
            </a:r>
            <a:r>
              <a:rPr lang="en-US" sz="1800" i="1" dirty="0"/>
              <a:t> preprint arXiv:1301.3781</a:t>
            </a:r>
            <a:r>
              <a:rPr lang="en-US" sz="1800" dirty="0"/>
              <a:t> (2013).</a:t>
            </a:r>
          </a:p>
          <a:p>
            <a:r>
              <a:rPr lang="en-US" sz="1800" dirty="0" err="1"/>
              <a:t>Sutskever</a:t>
            </a:r>
            <a:r>
              <a:rPr lang="en-US" sz="1800" dirty="0"/>
              <a:t>, Ilya. </a:t>
            </a:r>
            <a:r>
              <a:rPr lang="en-US" sz="1800" i="1" dirty="0"/>
              <a:t>Training recurrent neural networks</a:t>
            </a:r>
            <a:r>
              <a:rPr lang="en-US" sz="1800" dirty="0"/>
              <a:t>. Toronto, ON, Canada: University of Toronto, 2013.</a:t>
            </a:r>
          </a:p>
          <a:p>
            <a:r>
              <a:rPr lang="en-US" sz="1800" dirty="0" err="1"/>
              <a:t>Kalchbrenner</a:t>
            </a:r>
            <a:r>
              <a:rPr lang="en-US" sz="1800" dirty="0"/>
              <a:t>, </a:t>
            </a:r>
            <a:r>
              <a:rPr lang="en-US" sz="1800" dirty="0" err="1"/>
              <a:t>Nal</a:t>
            </a:r>
            <a:r>
              <a:rPr lang="en-US" sz="1800" dirty="0"/>
              <a:t>, Edward </a:t>
            </a:r>
            <a:r>
              <a:rPr lang="en-US" sz="1800" dirty="0" err="1"/>
              <a:t>Grefenstette</a:t>
            </a:r>
            <a:r>
              <a:rPr lang="en-US" sz="1800" dirty="0"/>
              <a:t>, and Phil </a:t>
            </a:r>
            <a:r>
              <a:rPr lang="en-US" sz="1800" dirty="0" err="1"/>
              <a:t>Blunsom</a:t>
            </a:r>
            <a:r>
              <a:rPr lang="en-US" sz="1800" dirty="0"/>
              <a:t>. "A convolutional neural network for modelling sentences." </a:t>
            </a:r>
            <a:r>
              <a:rPr lang="en-US" sz="1800" i="1" dirty="0" err="1"/>
              <a:t>arXiv</a:t>
            </a:r>
            <a:r>
              <a:rPr lang="en-US" sz="1800" i="1" dirty="0"/>
              <a:t> preprint arXiv:1404.2188</a:t>
            </a:r>
            <a:r>
              <a:rPr lang="en-US" sz="1800" dirty="0"/>
              <a:t> (2014).</a:t>
            </a:r>
          </a:p>
          <a:p>
            <a:r>
              <a:rPr lang="en-US" sz="1800" dirty="0"/>
              <a:t>Zhang, Ye, and Byron Wallace. "A sensitivity analysis of (and practitioners' guide to) convolutional neural networks for sentence classification." </a:t>
            </a:r>
            <a:r>
              <a:rPr lang="en-US" sz="1800" i="1" dirty="0" err="1"/>
              <a:t>arXiv</a:t>
            </a:r>
            <a:r>
              <a:rPr lang="en-US" sz="1800" i="1" dirty="0"/>
              <a:t> preprint arXiv:1510.03820</a:t>
            </a:r>
            <a:r>
              <a:rPr lang="en-US" sz="1800" dirty="0"/>
              <a:t> (2015).</a:t>
            </a:r>
          </a:p>
          <a:p>
            <a:r>
              <a:rPr lang="en-US" sz="1800" dirty="0" err="1"/>
              <a:t>Sutskever</a:t>
            </a:r>
            <a:r>
              <a:rPr lang="en-US" sz="1800" dirty="0"/>
              <a:t>, Ilya, </a:t>
            </a:r>
            <a:r>
              <a:rPr lang="en-US" sz="1800" dirty="0" err="1"/>
              <a:t>Oriol</a:t>
            </a:r>
            <a:r>
              <a:rPr lang="en-US" sz="1800" dirty="0"/>
              <a:t> </a:t>
            </a:r>
            <a:r>
              <a:rPr lang="en-US" sz="1800" dirty="0" err="1"/>
              <a:t>Vinyals</a:t>
            </a:r>
            <a:r>
              <a:rPr lang="en-US" sz="1800" dirty="0"/>
              <a:t>, and </a:t>
            </a:r>
            <a:r>
              <a:rPr lang="en-US" sz="1800" dirty="0" err="1"/>
              <a:t>Quoc</a:t>
            </a:r>
            <a:r>
              <a:rPr lang="en-US" sz="1800" dirty="0"/>
              <a:t> V. Le. "Sequence to sequence learning with neural networks." </a:t>
            </a:r>
            <a:r>
              <a:rPr lang="en-US" sz="1800" i="1" dirty="0"/>
              <a:t>Advances in neural information processing systems</a:t>
            </a:r>
            <a:r>
              <a:rPr lang="en-US" sz="1800" dirty="0"/>
              <a:t> 27 (2014).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67A270A-E653-4AD2-9076-9115A24AE536}" type="slidenum">
              <a:rPr lang="el-GR" smtClean="0"/>
              <a:pPr>
                <a:defRPr/>
              </a:pPr>
              <a:t>99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71237783"/>
      </p:ext>
    </p:extLst>
  </p:cSld>
  <p:clrMapOvr>
    <a:masterClrMapping/>
  </p:clrMapOvr>
</p:sld>
</file>

<file path=ppt/theme/theme1.xml><?xml version="1.0" encoding="utf-8"?>
<a:theme xmlns:a="http://schemas.openxmlformats.org/drawingml/2006/main" name="CVML_AIIA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ltidrone template" id="{31193F5C-24B7-D54E-A824-3CAA6F407C12}" vid="{6E084E61-D977-CE4A-83EE-1C67CA6C0BD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10256</TotalTime>
  <Words>4652</Words>
  <Application>Microsoft Office PowerPoint</Application>
  <PresentationFormat>Widescreen</PresentationFormat>
  <Paragraphs>684</Paragraphs>
  <Slides>105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105</vt:i4>
      </vt:variant>
    </vt:vector>
  </HeadingPairs>
  <TitlesOfParts>
    <vt:vector size="111" baseType="lpstr">
      <vt:lpstr>Arial</vt:lpstr>
      <vt:lpstr>Calibri</vt:lpstr>
      <vt:lpstr>DejaVu Sans</vt:lpstr>
      <vt:lpstr>Times New Roman</vt:lpstr>
      <vt:lpstr>Titillium Web</vt:lpstr>
      <vt:lpstr>CVML_AIIA_template</vt:lpstr>
      <vt:lpstr>Natural Language Processing</vt:lpstr>
      <vt:lpstr>PowerPoint Presentation</vt:lpstr>
      <vt:lpstr>What is NLP ?</vt:lpstr>
      <vt:lpstr>Short definition</vt:lpstr>
      <vt:lpstr>Natural Language</vt:lpstr>
      <vt:lpstr>Challenge</vt:lpstr>
      <vt:lpstr>From Linguistics to NLP</vt:lpstr>
      <vt:lpstr>Computational Linguistics</vt:lpstr>
      <vt:lpstr>CL vs NLP</vt:lpstr>
      <vt:lpstr>History</vt:lpstr>
      <vt:lpstr>Roots</vt:lpstr>
      <vt:lpstr>History - periods</vt:lpstr>
      <vt:lpstr>Symbolic NLP (classical programming)</vt:lpstr>
      <vt:lpstr>Symbolic NLP</vt:lpstr>
      <vt:lpstr>Statistical NLP</vt:lpstr>
      <vt:lpstr>Why Statistical NLP</vt:lpstr>
      <vt:lpstr>Statistical NLP</vt:lpstr>
      <vt:lpstr>Neural NLP</vt:lpstr>
      <vt:lpstr>Neural NLP</vt:lpstr>
      <vt:lpstr>Neural NLP</vt:lpstr>
      <vt:lpstr>Neural NLP</vt:lpstr>
      <vt:lpstr>Methods: Rules, statistics, neural networks</vt:lpstr>
      <vt:lpstr>Rules</vt:lpstr>
      <vt:lpstr>Statistics</vt:lpstr>
      <vt:lpstr>Why ML ?</vt:lpstr>
      <vt:lpstr>ML Algorithms for NLP</vt:lpstr>
      <vt:lpstr>Neural Networks</vt:lpstr>
      <vt:lpstr>Why NNs</vt:lpstr>
      <vt:lpstr>NNs Feature Learning</vt:lpstr>
      <vt:lpstr>NNs Feature Learning</vt:lpstr>
      <vt:lpstr>NNs End-to-End</vt:lpstr>
      <vt:lpstr>Types of NNs for NLP</vt:lpstr>
      <vt:lpstr>Embedding Layer</vt:lpstr>
      <vt:lpstr>Embedding Layer</vt:lpstr>
      <vt:lpstr>Embedding Layer</vt:lpstr>
      <vt:lpstr>MLP</vt:lpstr>
      <vt:lpstr>Convolution Neural Networks (CNNs)</vt:lpstr>
      <vt:lpstr>Recurrent Neural Networks (RNNs)</vt:lpstr>
      <vt:lpstr>Recurrent Neural Networks (RNNs)</vt:lpstr>
      <vt:lpstr>RNN vs CNN</vt:lpstr>
      <vt:lpstr>Hybrid NNs</vt:lpstr>
      <vt:lpstr>CNN + RNN </vt:lpstr>
      <vt:lpstr>RNN + CNN</vt:lpstr>
      <vt:lpstr>CNN // RNN</vt:lpstr>
      <vt:lpstr> Word representations</vt:lpstr>
      <vt:lpstr>Word representations (vectors)</vt:lpstr>
      <vt:lpstr>Fixed representations</vt:lpstr>
      <vt:lpstr>One-Hot Encoding</vt:lpstr>
      <vt:lpstr>Bag of words</vt:lpstr>
      <vt:lpstr>TF-IDF</vt:lpstr>
      <vt:lpstr>Fixed representations</vt:lpstr>
      <vt:lpstr>Distributed representations (embeddings)</vt:lpstr>
      <vt:lpstr>About Embeddings</vt:lpstr>
      <vt:lpstr> Classic word embeddings</vt:lpstr>
      <vt:lpstr>Word2Vec</vt:lpstr>
      <vt:lpstr>Word2Vec (concept)</vt:lpstr>
      <vt:lpstr>Skip-gram</vt:lpstr>
      <vt:lpstr>Negative sampling</vt:lpstr>
      <vt:lpstr>Training process</vt:lpstr>
      <vt:lpstr>Training process</vt:lpstr>
      <vt:lpstr>Training process</vt:lpstr>
      <vt:lpstr>GloVe</vt:lpstr>
      <vt:lpstr>FastText</vt:lpstr>
      <vt:lpstr>Word embeddings</vt:lpstr>
      <vt:lpstr>Contextualized word embeddings</vt:lpstr>
      <vt:lpstr>CoVe</vt:lpstr>
      <vt:lpstr>CoVe</vt:lpstr>
      <vt:lpstr>ELMo</vt:lpstr>
      <vt:lpstr>Transformer</vt:lpstr>
      <vt:lpstr>Transformer</vt:lpstr>
      <vt:lpstr>Transformer vs RNN</vt:lpstr>
      <vt:lpstr>Transformer – basic blocks</vt:lpstr>
      <vt:lpstr>Encoder data flow</vt:lpstr>
      <vt:lpstr>Self-attention</vt:lpstr>
      <vt:lpstr>Self-attention</vt:lpstr>
      <vt:lpstr>Multi-headed attention</vt:lpstr>
      <vt:lpstr>Positional encodings</vt:lpstr>
      <vt:lpstr>Decoder</vt:lpstr>
      <vt:lpstr>Decoder</vt:lpstr>
      <vt:lpstr>Final output</vt:lpstr>
      <vt:lpstr>Pretrained language models based on Transformer</vt:lpstr>
      <vt:lpstr>OpenAI GPT</vt:lpstr>
      <vt:lpstr>BERT</vt:lpstr>
      <vt:lpstr>BERT</vt:lpstr>
      <vt:lpstr>BERT</vt:lpstr>
      <vt:lpstr>BERT pre-training</vt:lpstr>
      <vt:lpstr>BERT embeddings</vt:lpstr>
      <vt:lpstr>BERT (Results in different tasks)</vt:lpstr>
      <vt:lpstr>Common NLP tasks</vt:lpstr>
      <vt:lpstr>Overview</vt:lpstr>
      <vt:lpstr>Text and speech processing</vt:lpstr>
      <vt:lpstr>Morphological analysis</vt:lpstr>
      <vt:lpstr>Syntactic analysis</vt:lpstr>
      <vt:lpstr>Lexical semantics</vt:lpstr>
      <vt:lpstr>Relational semantics</vt:lpstr>
      <vt:lpstr>Discourse</vt:lpstr>
      <vt:lpstr>Higher-level NLP applications</vt:lpstr>
      <vt:lpstr>References - papers</vt:lpstr>
      <vt:lpstr>References - papers</vt:lpstr>
      <vt:lpstr>References - papers</vt:lpstr>
      <vt:lpstr>References - papers</vt:lpstr>
      <vt:lpstr>References - sites</vt:lpstr>
      <vt:lpstr>References - sites</vt:lpstr>
      <vt:lpstr>References - sites</vt:lpstr>
      <vt:lpstr>Q &amp; 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zrtgawet</dc:title>
  <dc:creator>fotinip</dc:creator>
  <cp:lastModifiedBy>Dennis</cp:lastModifiedBy>
  <cp:revision>318</cp:revision>
  <cp:lastPrinted>2017-10-20T11:11:55Z</cp:lastPrinted>
  <dcterms:created xsi:type="dcterms:W3CDTF">2019-10-11T15:34:08Z</dcterms:created>
  <dcterms:modified xsi:type="dcterms:W3CDTF">2022-06-21T12:02:08Z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15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6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88</vt:i4>
  </property>
</Properties>
</file>

<file path=docProps/thumbnail.jpeg>
</file>